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5"/>
  </p:notesMasterIdLst>
  <p:sldIdLst>
    <p:sldId id="264" r:id="rId2"/>
    <p:sldId id="665" r:id="rId3"/>
    <p:sldId id="667" r:id="rId4"/>
    <p:sldId id="683" r:id="rId5"/>
    <p:sldId id="685" r:id="rId6"/>
    <p:sldId id="686" r:id="rId7"/>
    <p:sldId id="666" r:id="rId8"/>
    <p:sldId id="673" r:id="rId9"/>
    <p:sldId id="687" r:id="rId10"/>
    <p:sldId id="662" r:id="rId11"/>
    <p:sldId id="635" r:id="rId12"/>
    <p:sldId id="641" r:id="rId13"/>
    <p:sldId id="642" r:id="rId14"/>
    <p:sldId id="651" r:id="rId15"/>
    <p:sldId id="676" r:id="rId16"/>
    <p:sldId id="671" r:id="rId17"/>
    <p:sldId id="669" r:id="rId18"/>
    <p:sldId id="688" r:id="rId19"/>
    <p:sldId id="689" r:id="rId20"/>
    <p:sldId id="690" r:id="rId21"/>
    <p:sldId id="691" r:id="rId22"/>
    <p:sldId id="670" r:id="rId23"/>
    <p:sldId id="675" r:id="rId24"/>
    <p:sldId id="668" r:id="rId25"/>
    <p:sldId id="679" r:id="rId26"/>
    <p:sldId id="693" r:id="rId27"/>
    <p:sldId id="692" r:id="rId28"/>
    <p:sldId id="694" r:id="rId29"/>
    <p:sldId id="695" r:id="rId30"/>
    <p:sldId id="697" r:id="rId31"/>
    <p:sldId id="696" r:id="rId32"/>
    <p:sldId id="684" r:id="rId33"/>
    <p:sldId id="674" r:id="rId34"/>
    <p:sldId id="698" r:id="rId35"/>
    <p:sldId id="672" r:id="rId36"/>
    <p:sldId id="699" r:id="rId37"/>
    <p:sldId id="680" r:id="rId38"/>
    <p:sldId id="681" r:id="rId39"/>
    <p:sldId id="700" r:id="rId40"/>
    <p:sldId id="701" r:id="rId41"/>
    <p:sldId id="702" r:id="rId42"/>
    <p:sldId id="703" r:id="rId43"/>
    <p:sldId id="505" r:id="rId4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31"/>
    <p:restoredTop sz="94653"/>
  </p:normalViewPr>
  <p:slideViewPr>
    <p:cSldViewPr snapToGrid="0">
      <p:cViewPr varScale="1">
        <p:scale>
          <a:sx n="143" d="100"/>
          <a:sy n="143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060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8CC70-0ADE-AB83-D23D-D2E03CCE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1D7657-B545-7640-F178-39952240B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BFECBBA-6B1C-403A-4C24-66FBC364A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1D2AB-4BE9-95EC-AA21-E0215017D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08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F6CA-3B79-3474-E8D3-0A1834B4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24159A0-CA56-DB82-D3F7-11ACA997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285D94-57CB-4C51-1D6A-26C0E73C6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CFF378-FE65-58E5-58F5-E17AC7935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673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331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68D9-6B31-B4BA-FC14-96E9593B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973A10D-2834-2AFC-92F8-07677E90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D7F019-5A81-C4EA-0451-92F097C5B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8A8B6-BDBE-94C4-D980-04AF1748C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17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786B6-1829-4A0E-5168-8B550AC4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6024DC-DCFD-9D81-6ECC-08B9C42DB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9B12EC-3BE6-B161-8CFE-92BC789B2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6607BA-7340-03A0-F388-FC68E99FD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312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5001-F87C-3C31-ECBE-6ECEAF7B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33891F-E851-DD91-4827-36860C1B1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ADDDD73-1943-E066-5061-F2F95C186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E18A9A-DFC9-DE4C-9232-0063F0ABA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226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cycgBVEss7VM6RsFJixqLt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cps5601/CGUDL_2025_Spring/blob/main/code/pytorch_mnist.ipyn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1.jpeg"/><Relationship Id="rId1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34339"/>
            <a:ext cx="508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可解釋性人工智慧</a:t>
            </a:r>
            <a:endParaRPr kumimoji="1" lang="en-US" altLang="zh-TW" sz="28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Explainable AI</a:t>
            </a:r>
            <a:endParaRPr kumimoji="1" lang="zh-TW" altLang="en-US" sz="2800" b="1" dirty="0">
              <a:solidFill>
                <a:srgbClr val="0070C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2025/05/19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DL_0519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006B8F-C38C-E5F3-6EFF-72C596B60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561" y="4704790"/>
            <a:ext cx="1592014" cy="1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[Recap] The whole Process of a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8053269" y="4581784"/>
            <a:ext cx="1534867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73288" y="4174967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427DE7-5670-99CE-C50A-5F0478CBF7D6}"/>
              </a:ext>
            </a:extLst>
          </p:cNvPr>
          <p:cNvSpPr txBox="1"/>
          <p:nvPr/>
        </p:nvSpPr>
        <p:spPr>
          <a:xfrm>
            <a:off x="8638478" y="1402678"/>
            <a:ext cx="3025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CNN: Convolutional Neural Networks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Stride = 1</a:t>
            </a:r>
            <a:endParaRPr kumimoji="1"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4EAF0F-446E-1982-00A8-8428969F834F}"/>
              </a:ext>
            </a:extLst>
          </p:cNvPr>
          <p:cNvSpPr txBox="1"/>
          <p:nvPr/>
        </p:nvSpPr>
        <p:spPr>
          <a:xfrm>
            <a:off x="8026338" y="1361897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Element-wise multiplication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Stride = 1</a:t>
            </a:r>
            <a:endParaRPr kumimoji="1"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819334-0C33-C9DB-13F4-775027427654}"/>
              </a:ext>
            </a:extLst>
          </p:cNvPr>
          <p:cNvSpPr txBox="1"/>
          <p:nvPr/>
        </p:nvSpPr>
        <p:spPr>
          <a:xfrm>
            <a:off x="8026338" y="1361897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Element-wise multiplication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[Recep] 2x2 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/>
        </p:nvGraphicFramePr>
        <p:xfrm>
          <a:off x="7352936" y="3023494"/>
          <a:ext cx="1279192" cy="127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/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[Recep] 2x2 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/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/>
        </p:nvGraphicFramePr>
        <p:xfrm>
          <a:off x="7637416" y="2864180"/>
          <a:ext cx="1598024" cy="15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012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799012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798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798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6076EE0A-E917-C472-D3C1-93194041E92F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3AC55F-05F0-4964-4283-56C7017252C8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A715C0-5DB6-DF8A-31F7-46112795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[Recap] Convolutional Neural Networks (CNN)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96473-31EF-04B2-0753-E5D8A7EF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D1998-716D-4B0B-F9EA-5CB88BB1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002158-8F0C-C211-22B2-3AC69FF96E6D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D69B5A-D28F-F0D6-FF49-A03BE63B4189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7D1F9D-F7D2-7989-E4D2-044C53A5ADA4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858437-745C-6EC0-CED5-4FFA2FF748A1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44FE2C0-8AAF-9DFA-D1AE-144A2271D855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0113EF-747F-5821-1086-C288BC126F9C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CC8CD1-37EC-5BE0-326F-3C7182D10EA9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852B97-BDEC-C92A-FB30-6064E61B962F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DBA7908-0E6B-7D44-6BB8-7CFAF544B99C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E6762D0-D5D8-A0B9-F1CC-D725ACE3A967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E0E5C1-AD9D-CAFC-8151-A74EE3566413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7BDB02-50AF-1654-4A54-1290A727CF47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A5C2B6-1ED1-F4E1-6EA5-7A6BF7E1CA52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8361D5-7631-6B1E-2929-BD073510ED11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297E10B-50C5-C4B3-3918-B00E6BFD7EE9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9517AC-F680-FBD6-AA24-DA6AEDB7ED41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4DA73B7-7836-6CBA-0E22-996336938089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F449DF-5169-1B9E-46EE-15A55A6AAF45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8307A3-6A9E-6719-89C3-E53D3A35E9CF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2FAFE14-E3AB-69E2-CB9B-63831F502545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D720504-6C02-E4C8-EDF4-9E28B054469C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947565-5123-5603-6ADE-C6B2548B3E98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4E69563-E794-5E9C-16D6-E6B02FCFD5EC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BFA7FB6-9D78-AA7B-E2E6-EA017EDA77CB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095A84-2B89-AFF8-54D7-A6679A5ACE02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EBD7AD80-6572-35C9-029E-926BC19477F7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BCC1782-CAE8-0FA3-F466-93511E88F99F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E7B0716-702C-4DDC-2779-D46E4D5D5CF5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83E2319-F3FA-18D3-9A17-7D27B1C1D8BB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101EBE-86D3-99F8-32EA-F5F20403DFA4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9232627-7305-0582-ADFD-F3343AD805DD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4B1C574-F1EE-8543-E61E-D04D4D62A433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6227E02-0099-54A8-AC52-234E9C1645A2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0FD85E6-12DE-09DB-5E27-7922A782E0A4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F346244-1765-8410-4EB7-4C679CE7AF9E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21DB2CD-CAF8-8505-5FEE-D7E861A0D3F0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6F6D3107-511A-A158-6EB4-9706C65D5BE7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0E14CC6-FD7F-8F5C-7ACD-D1966CD355D9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346162E-EBD9-DC99-5E91-ABDB6FE85A02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3EE84AA-5BBB-A393-8116-DD5E7F2E90BF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E36CCC2-0D12-51E3-1620-2CB237ED9A7E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3BEC9EA-2B7A-C091-52DD-04ACED519BD6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7AA493D-5C18-1DC6-8EAC-8F4807D47F18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84A05A5-68A2-8AE1-8403-138E81A218A0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6CC77BD-E31C-4F3A-A7DE-C6AD98203352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0E22E15-69E3-BD7A-82A8-3A6B8839B282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4C79602E-DC7B-52FE-D0E9-86EC5E602782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230B765D-2E44-0140-1F44-B839B9CE5B7C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7D229757-C25D-DCD0-0CFE-E91456350BD8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501683E-720F-9464-5FF7-D864E6E95B92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DCF01C8-893B-E16F-7469-93D95241F67D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58F4820-505B-930F-ECCD-FDDE106844D5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122B7CF2-71EF-50D2-03D3-85EEE014F7D3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DC04AA04-6BAA-57F8-CF9E-52675B2DA8B7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EC903F4-2B06-9800-143B-C35B0D5C2789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33B0BC2-4643-1A56-D1DE-4271A242A2F5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6BC4B71-A64C-17E3-2BA1-273F43C3E46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99EE254-D7BA-56F8-770B-BD5373659C6C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3B6CB517-9CD8-A7B0-EF47-1CB0F5E3423A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9D14CF90-DD6B-2EED-2FE2-A8D29F10D0E3}"/>
              </a:ext>
            </a:extLst>
          </p:cNvPr>
          <p:cNvSpPr/>
          <p:nvPr/>
        </p:nvSpPr>
        <p:spPr>
          <a:xfrm>
            <a:off x="8069114" y="46727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56324DDE-6C9D-F82C-2163-60370FB5F2D0}"/>
              </a:ext>
            </a:extLst>
          </p:cNvPr>
          <p:cNvSpPr/>
          <p:nvPr/>
        </p:nvSpPr>
        <p:spPr>
          <a:xfrm>
            <a:off x="8070349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E2A8B575-7B22-ED9A-E57E-AC056FD4FD50}"/>
              </a:ext>
            </a:extLst>
          </p:cNvPr>
          <p:cNvSpPr/>
          <p:nvPr/>
        </p:nvSpPr>
        <p:spPr>
          <a:xfrm>
            <a:off x="8067879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1B9E562F-3D84-86E6-9EB2-0797ADCB4B04}"/>
              </a:ext>
            </a:extLst>
          </p:cNvPr>
          <p:cNvSpPr/>
          <p:nvPr/>
        </p:nvSpPr>
        <p:spPr>
          <a:xfrm>
            <a:off x="8074624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CFFCB305-0C63-E428-A867-B883E38EDD18}"/>
              </a:ext>
            </a:extLst>
          </p:cNvPr>
          <p:cNvSpPr/>
          <p:nvPr/>
        </p:nvSpPr>
        <p:spPr>
          <a:xfrm>
            <a:off x="8075859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89D1C659-D12B-478C-D7E9-76E5BEDEA248}"/>
              </a:ext>
            </a:extLst>
          </p:cNvPr>
          <p:cNvSpPr/>
          <p:nvPr/>
        </p:nvSpPr>
        <p:spPr>
          <a:xfrm>
            <a:off x="8073389" y="616273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21D60A1-2C4F-D497-09B2-C574DECE2E29}"/>
              </a:ext>
            </a:extLst>
          </p:cNvPr>
          <p:cNvSpPr txBox="1"/>
          <p:nvPr/>
        </p:nvSpPr>
        <p:spPr>
          <a:xfrm rot="5400000">
            <a:off x="7302152" y="534361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AE066B79-DC23-9065-6ACC-098F2E526655}"/>
              </a:ext>
            </a:extLst>
          </p:cNvPr>
          <p:cNvCxnSpPr>
            <a:cxnSpLocks/>
          </p:cNvCxnSpPr>
          <p:nvPr/>
        </p:nvCxnSpPr>
        <p:spPr>
          <a:xfrm>
            <a:off x="6532317" y="5518650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DD2B87DB-B40C-A94F-C7DD-A10CD83A0BBF}"/>
              </a:ext>
            </a:extLst>
          </p:cNvPr>
          <p:cNvSpPr txBox="1"/>
          <p:nvPr/>
        </p:nvSpPr>
        <p:spPr>
          <a:xfrm>
            <a:off x="6592862" y="5118468"/>
            <a:ext cx="11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Flattening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338E9FA8-76FC-54F0-7596-893C979929FB}"/>
              </a:ext>
            </a:extLst>
          </p:cNvPr>
          <p:cNvSpPr txBox="1"/>
          <p:nvPr/>
        </p:nvSpPr>
        <p:spPr>
          <a:xfrm>
            <a:off x="7242254" y="424600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9B22B7F7-8167-99BE-5DF3-ED6DDAE79FB2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86526" y="4811757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72F834AB-F20F-BCD5-2543-5CE422DFC7CA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4056" y="5034668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445A4EC1-FEAC-8CA5-0F45-379FDEB5A64C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7530" y="5034668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A53C09B7-4D17-CC75-D07A-54A9F7CD5E61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6218" y="5061243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7E47490-CE8E-8C60-B5C7-3DB310A03069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1372" y="5770462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9303780C-8FC7-B8E7-30D4-C109B0017719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291372" y="5774095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63C10D2E-4AEF-7D0C-894B-63E27A10D510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9336" y="5771557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7777A9F9-7E8C-6A4E-B7DA-EB3D47416C25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309068" y="6019279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CC673B0C-3DE2-B6D8-E922-7DA72071E53A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298509" y="6019279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1EBBC584-73AC-FFEB-CBB5-97DC5ED479B2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6526" y="5771557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D1258A49-CB97-AD89-4DCE-373C57835376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1372" y="5287834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8B36F2C6-1C4F-7B84-7893-44AEC1699C94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8281586" y="4798470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D6610EA8-B7DC-3479-FAF8-5E1C7113916D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8311464" y="5292292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CE45DEB2-C492-22CD-E7CE-AE5896436ED1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2752" y="5288904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DF9AD15B-7706-FD97-9503-5E68D1DE0536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305954" y="5282390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0BA48642-E98B-15FE-A2C2-384D200CDB7A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87003" y="5047660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BE2D734C-D0F8-ECAB-A895-E9C50BFE012A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74697" y="4790037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2685613-EBF7-D3C5-3618-B2FBFE0D3F9C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307809" y="5034668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FB0D1309-E726-66AE-FE57-643D4DD54623}"/>
              </a:ext>
            </a:extLst>
          </p:cNvPr>
          <p:cNvSpPr txBox="1"/>
          <p:nvPr/>
        </p:nvSpPr>
        <p:spPr>
          <a:xfrm>
            <a:off x="7409954" y="6453345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77B9AAA-6261-2D09-E591-ACFD74B25C66}"/>
              </a:ext>
            </a:extLst>
          </p:cNvPr>
          <p:cNvSpPr txBox="1"/>
          <p:nvPr/>
        </p:nvSpPr>
        <p:spPr>
          <a:xfrm rot="5400000">
            <a:off x="8532689" y="537400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EA808A7-ECAE-812F-C75E-93B77244A931}"/>
              </a:ext>
            </a:extLst>
          </p:cNvPr>
          <p:cNvSpPr/>
          <p:nvPr/>
        </p:nvSpPr>
        <p:spPr>
          <a:xfrm>
            <a:off x="9306276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1215450-9D22-60ED-5447-F73AF854EE2F}"/>
              </a:ext>
            </a:extLst>
          </p:cNvPr>
          <p:cNvSpPr/>
          <p:nvPr/>
        </p:nvSpPr>
        <p:spPr>
          <a:xfrm>
            <a:off x="9303806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20BD2BDC-ECCB-386B-DFB4-C73D5FF59DB0}"/>
              </a:ext>
            </a:extLst>
          </p:cNvPr>
          <p:cNvSpPr/>
          <p:nvPr/>
        </p:nvSpPr>
        <p:spPr>
          <a:xfrm>
            <a:off x="9310551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1EE7C441-5D54-D4A0-7629-B8DC6288F6C1}"/>
              </a:ext>
            </a:extLst>
          </p:cNvPr>
          <p:cNvSpPr/>
          <p:nvPr/>
        </p:nvSpPr>
        <p:spPr>
          <a:xfrm>
            <a:off x="9311786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5AC8D317-BEAE-D891-1F2A-0D1AE06F9DD9}"/>
              </a:ext>
            </a:extLst>
          </p:cNvPr>
          <p:cNvSpPr txBox="1"/>
          <p:nvPr/>
        </p:nvSpPr>
        <p:spPr>
          <a:xfrm>
            <a:off x="8454670" y="4249345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F2355D49-15CA-06E0-F48A-C8334F5F09B1}"/>
              </a:ext>
            </a:extLst>
          </p:cNvPr>
          <p:cNvCxnSpPr>
            <a:cxnSpLocks/>
          </p:cNvCxnSpPr>
          <p:nvPr/>
        </p:nvCxnSpPr>
        <p:spPr>
          <a:xfrm>
            <a:off x="9651085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2457DA0B-3371-0161-D1C3-7E3372DB4E5B}"/>
              </a:ext>
            </a:extLst>
          </p:cNvPr>
          <p:cNvSpPr txBox="1"/>
          <p:nvPr/>
        </p:nvSpPr>
        <p:spPr>
          <a:xfrm>
            <a:off x="10429253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CF56BEA0-3DEE-2EF7-D5C5-CFFBE0E598CC}"/>
              </a:ext>
            </a:extLst>
          </p:cNvPr>
          <p:cNvSpPr txBox="1"/>
          <p:nvPr/>
        </p:nvSpPr>
        <p:spPr>
          <a:xfrm>
            <a:off x="9261765" y="5169237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6EF300FB-E3B1-CA96-7308-827BD36DEF10}"/>
              </a:ext>
            </a:extLst>
          </p:cNvPr>
          <p:cNvSpPr txBox="1"/>
          <p:nvPr/>
        </p:nvSpPr>
        <p:spPr>
          <a:xfrm>
            <a:off x="7874488" y="1363733"/>
            <a:ext cx="4035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hlinkClick r:id="rId4"/>
              </a:rPr>
              <a:t>CGUDL_2025_Spring/code/</a:t>
            </a:r>
            <a:r>
              <a:rPr lang="en" altLang="zh-TW" sz="1400" dirty="0" err="1">
                <a:solidFill>
                  <a:srgbClr val="0070C0"/>
                </a:solidFill>
                <a:hlinkClick r:id="rId4"/>
              </a:rPr>
              <a:t>pytorch_mnist.ipynb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8BAB8EF9-D332-0332-3642-08E92F6EC0B0}"/>
              </a:ext>
            </a:extLst>
          </p:cNvPr>
          <p:cNvSpPr/>
          <p:nvPr/>
        </p:nvSpPr>
        <p:spPr>
          <a:xfrm>
            <a:off x="7468751" y="4252455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CD6C8D50-0F65-852A-25E8-1C18D74E0D0E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617CEDB6-AD31-3F50-18DA-0FF4E3ADEBCD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C7604940-1CFF-675A-8A18-775FA7385CDB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</p:spTree>
    <p:extLst>
      <p:ext uri="{BB962C8B-B14F-4D97-AF65-F5344CB8AC3E}">
        <p14:creationId xmlns:p14="http://schemas.microsoft.com/office/powerpoint/2010/main" val="27065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[Recap] </a:t>
            </a:r>
            <a:r>
              <a:rPr kumimoji="1" lang="en-US" altLang="zh-TW" dirty="0"/>
              <a:t>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906592"/>
              </p:ext>
            </p:extLst>
          </p:nvPr>
        </p:nvGraphicFramePr>
        <p:xfrm>
          <a:off x="5815430" y="2290162"/>
          <a:ext cx="4909820" cy="1060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128* 4 * 4 * 10 = 20480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9648707" y="1389504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354E9B-0D6F-927B-EB7A-4827613D1985}"/>
              </a:ext>
            </a:extLst>
          </p:cNvPr>
          <p:cNvSpPr/>
          <p:nvPr/>
        </p:nvSpPr>
        <p:spPr>
          <a:xfrm>
            <a:off x="1381762" y="242078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901B07D-EE2C-4B10-4D98-9936D0544474}"/>
              </a:ext>
            </a:extLst>
          </p:cNvPr>
          <p:cNvSpPr/>
          <p:nvPr/>
        </p:nvSpPr>
        <p:spPr>
          <a:xfrm>
            <a:off x="1382997" y="2668505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649FF85-4927-D0C3-14E7-B85EEEEB414B}"/>
              </a:ext>
            </a:extLst>
          </p:cNvPr>
          <p:cNvSpPr/>
          <p:nvPr/>
        </p:nvSpPr>
        <p:spPr>
          <a:xfrm>
            <a:off x="1380527" y="292612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EEED0F7-54F7-0F95-02B3-FCC7D47943EE}"/>
              </a:ext>
            </a:extLst>
          </p:cNvPr>
          <p:cNvSpPr/>
          <p:nvPr/>
        </p:nvSpPr>
        <p:spPr>
          <a:xfrm>
            <a:off x="1387272" y="340539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CBC59D6-37EE-EBB8-5FEC-3130905623E5}"/>
              </a:ext>
            </a:extLst>
          </p:cNvPr>
          <p:cNvSpPr/>
          <p:nvPr/>
        </p:nvSpPr>
        <p:spPr>
          <a:xfrm>
            <a:off x="1388507" y="365311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5004728-7F51-9272-4F9A-CDC08C728F03}"/>
              </a:ext>
            </a:extLst>
          </p:cNvPr>
          <p:cNvSpPr/>
          <p:nvPr/>
        </p:nvSpPr>
        <p:spPr>
          <a:xfrm>
            <a:off x="1386037" y="391074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B3FDE5-6949-C970-8DA8-28F31CA8B7C9}"/>
              </a:ext>
            </a:extLst>
          </p:cNvPr>
          <p:cNvSpPr txBox="1"/>
          <p:nvPr/>
        </p:nvSpPr>
        <p:spPr>
          <a:xfrm rot="5400000">
            <a:off x="614800" y="309162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5A7FDB-479E-5240-AD4E-13A2D3E0ED9F}"/>
              </a:ext>
            </a:extLst>
          </p:cNvPr>
          <p:cNvSpPr txBox="1"/>
          <p:nvPr/>
        </p:nvSpPr>
        <p:spPr>
          <a:xfrm>
            <a:off x="554902" y="199400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97E2602-C310-1A68-BC10-F91C62135C57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99174" y="2559764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423AB7B-9DB7-F7AF-EE66-E5871E20F236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96704" y="2782675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96885-94BF-A693-49B2-90F09647DD6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00178" y="2782675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FBAAA57-FD55-6907-0BDA-FA42696B2A3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08866" y="2809250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D716EB2-6662-AE34-90C1-33A20F102CAC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604020" y="3518469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3D5625-6232-A9BF-0025-A01F7E6BCD2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604020" y="3522102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AF6F421-4F8E-FDB6-1B90-D106494B62D7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601984" y="3519564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B7C13C1-5F4F-475B-B73D-A9CCC1737B20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621716" y="3767286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C4546F6-5DD4-C872-580F-8E26574826D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611157" y="3767286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77D234E-5DD6-ACF7-6051-ECA5B2226E9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99174" y="3519564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4A5D44A-4811-7E9B-F3B8-CFF6B22E278A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04020" y="3035841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53ABE86-B09D-ADA3-70E7-B740C190B3D7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594234" y="2546477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4145EEC-CE0C-D85D-232F-B10B8C563B8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4112" y="3040299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A7D16D7-C9D0-87F5-E86E-5AE2601D450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605400" y="3036911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E24B690-8AC7-27C1-08BF-2E269F62936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618602" y="3030397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55A826-3397-26DF-43D8-751598C37BC9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99651" y="2795667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1A0154E-9821-F0C4-DA0B-26295955DBCC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87345" y="2538044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60DEE7F-2A92-F0AA-23FC-11BB175FC63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20457" y="2782675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F06733-148F-2807-B436-BB1CB307E391}"/>
              </a:ext>
            </a:extLst>
          </p:cNvPr>
          <p:cNvSpPr txBox="1"/>
          <p:nvPr/>
        </p:nvSpPr>
        <p:spPr>
          <a:xfrm>
            <a:off x="722602" y="4201352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0B870E-0C43-4738-CE5B-FE0F0BDD2215}"/>
              </a:ext>
            </a:extLst>
          </p:cNvPr>
          <p:cNvSpPr txBox="1"/>
          <p:nvPr/>
        </p:nvSpPr>
        <p:spPr>
          <a:xfrm rot="5400000">
            <a:off x="1845337" y="312200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B6757E2-068D-38BA-2853-B7B6C6285255}"/>
              </a:ext>
            </a:extLst>
          </p:cNvPr>
          <p:cNvSpPr/>
          <p:nvPr/>
        </p:nvSpPr>
        <p:spPr>
          <a:xfrm>
            <a:off x="2618924" y="2668505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33D51B90-FE00-4DA4-3400-5A04C720D198}"/>
              </a:ext>
            </a:extLst>
          </p:cNvPr>
          <p:cNvSpPr/>
          <p:nvPr/>
        </p:nvSpPr>
        <p:spPr>
          <a:xfrm>
            <a:off x="2616454" y="292612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8FEA40C-68C9-8EE4-0E8C-FF9969D7C439}"/>
              </a:ext>
            </a:extLst>
          </p:cNvPr>
          <p:cNvSpPr/>
          <p:nvPr/>
        </p:nvSpPr>
        <p:spPr>
          <a:xfrm>
            <a:off x="2623199" y="340539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8A88196-23B7-13FE-65B5-47C0240C6300}"/>
              </a:ext>
            </a:extLst>
          </p:cNvPr>
          <p:cNvSpPr/>
          <p:nvPr/>
        </p:nvSpPr>
        <p:spPr>
          <a:xfrm>
            <a:off x="2624434" y="365311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A5629A5-84B0-D380-3182-E6919EC02E2B}"/>
              </a:ext>
            </a:extLst>
          </p:cNvPr>
          <p:cNvSpPr txBox="1"/>
          <p:nvPr/>
        </p:nvSpPr>
        <p:spPr>
          <a:xfrm>
            <a:off x="1767318" y="199735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2F70F3A6-2151-5F1B-19F5-44485DF55B33}"/>
              </a:ext>
            </a:extLst>
          </p:cNvPr>
          <p:cNvCxnSpPr>
            <a:cxnSpLocks/>
          </p:cNvCxnSpPr>
          <p:nvPr/>
        </p:nvCxnSpPr>
        <p:spPr>
          <a:xfrm>
            <a:off x="2963733" y="3254195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89F1007-4F88-04A9-3417-C6D1BFFA03F7}"/>
              </a:ext>
            </a:extLst>
          </p:cNvPr>
          <p:cNvSpPr txBox="1"/>
          <p:nvPr/>
        </p:nvSpPr>
        <p:spPr>
          <a:xfrm>
            <a:off x="3741901" y="3076231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1A4E09D-F576-2D93-6743-384FC87F4032}"/>
              </a:ext>
            </a:extLst>
          </p:cNvPr>
          <p:cNvSpPr txBox="1"/>
          <p:nvPr/>
        </p:nvSpPr>
        <p:spPr>
          <a:xfrm>
            <a:off x="2574413" y="2917244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F1DD53E-B8DC-57D9-584C-63207E5E3844}"/>
              </a:ext>
            </a:extLst>
          </p:cNvPr>
          <p:cNvSpPr/>
          <p:nvPr/>
        </p:nvSpPr>
        <p:spPr>
          <a:xfrm>
            <a:off x="781399" y="2000462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180FAD5-E230-BF4B-8D5D-AA1D9F7CC6B4}"/>
              </a:ext>
            </a:extLst>
          </p:cNvPr>
          <p:cNvSpPr txBox="1"/>
          <p:nvPr/>
        </p:nvSpPr>
        <p:spPr>
          <a:xfrm>
            <a:off x="1533852" y="5064353"/>
            <a:ext cx="381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如果不要拉平 </a:t>
            </a:r>
            <a:r>
              <a:rPr kumimoji="1" lang="en-US" altLang="zh-TW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(flattening) </a:t>
            </a:r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呢？</a:t>
            </a:r>
          </a:p>
        </p:txBody>
      </p: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33CC38DF-9D93-2606-54D2-9EFE41847883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1268210" y="3304928"/>
            <a:ext cx="265643" cy="1959481"/>
          </a:xfrm>
          <a:prstGeom prst="bentConnector3">
            <a:avLst>
              <a:gd name="adj1" fmla="val 390881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03A56-9FFB-4314-3EEB-480F9DD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5D5AF-5F98-5883-8D80-0FBA5BE9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3FBE861-6C81-3601-5A4F-FEB8EBB17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91735"/>
              </p:ext>
            </p:extLst>
          </p:nvPr>
        </p:nvGraphicFramePr>
        <p:xfrm>
          <a:off x="1845472" y="2696543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A2BDED8-134A-930F-3CB6-57B3DA71460C}"/>
              </a:ext>
            </a:extLst>
          </p:cNvPr>
          <p:cNvSpPr txBox="1"/>
          <p:nvPr/>
        </p:nvSpPr>
        <p:spPr>
          <a:xfrm>
            <a:off x="2184245" y="211873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Feature Map</a:t>
            </a:r>
            <a:endParaRPr kumimoji="1" lang="zh-TW" altLang="en-US" sz="2000" b="1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C97D34B-AB84-7E93-5C5F-31157B9A3EDE}"/>
              </a:ext>
            </a:extLst>
          </p:cNvPr>
          <p:cNvCxnSpPr>
            <a:cxnSpLocks/>
          </p:cNvCxnSpPr>
          <p:nvPr/>
        </p:nvCxnSpPr>
        <p:spPr>
          <a:xfrm>
            <a:off x="4809893" y="3937744"/>
            <a:ext cx="245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BCD847-90E0-7C52-3C0A-A917650E2A29}"/>
              </a:ext>
            </a:extLst>
          </p:cNvPr>
          <p:cNvSpPr txBox="1"/>
          <p:nvPr/>
        </p:nvSpPr>
        <p:spPr>
          <a:xfrm>
            <a:off x="7788146" y="3737689"/>
            <a:ext cx="106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00"/>
                </a:solidFill>
                <a:effectLst/>
                <a:latin typeface=".SF NS"/>
              </a:rPr>
              <a:t>0.8125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9210DB-9FF4-DCF1-5CB7-A5CB317CB6DC}"/>
              </a:ext>
            </a:extLst>
          </p:cNvPr>
          <p:cNvSpPr txBox="1"/>
          <p:nvPr/>
        </p:nvSpPr>
        <p:spPr>
          <a:xfrm>
            <a:off x="4929830" y="3537634"/>
            <a:ext cx="217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全局數值取平均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ABF4C2-469C-C8F1-3115-84A990254050}"/>
              </a:ext>
            </a:extLst>
          </p:cNvPr>
          <p:cNvSpPr txBox="1"/>
          <p:nvPr/>
        </p:nvSpPr>
        <p:spPr>
          <a:xfrm>
            <a:off x="2731515" y="6438606"/>
            <a:ext cx="672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Lin, Min, Qiang Chen, and </a:t>
            </a:r>
            <a:r>
              <a:rPr kumimoji="1" lang="en" altLang="zh-TW" sz="1400" dirty="0" err="1"/>
              <a:t>Shuicheng</a:t>
            </a:r>
            <a:r>
              <a:rPr kumimoji="1" lang="en" altLang="zh-TW" sz="1400" dirty="0"/>
              <a:t> Yan. “Network in network.”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ICLR 2014.</a:t>
            </a:r>
            <a:endParaRPr kumimoji="1" lang="zh-TW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8A2FDB-01EF-7A6D-3C1B-1A8ED556A606}"/>
              </a:ext>
            </a:extLst>
          </p:cNvPr>
          <p:cNvSpPr txBox="1"/>
          <p:nvPr/>
        </p:nvSpPr>
        <p:spPr>
          <a:xfrm>
            <a:off x="6729311" y="4480288"/>
            <a:ext cx="33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一張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 map</a:t>
            </a:r>
          </a:p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經過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GAP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後變成一個數值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FC8982-60B2-6488-8768-7A95D5A83840}"/>
              </a:ext>
            </a:extLst>
          </p:cNvPr>
          <p:cNvSpPr txBox="1"/>
          <p:nvPr/>
        </p:nvSpPr>
        <p:spPr>
          <a:xfrm>
            <a:off x="5462329" y="3953133"/>
            <a:ext cx="110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rgbClr val="000000"/>
                </a:solidFill>
                <a:latin typeface=".SF NS"/>
              </a:rPr>
              <a:t>(13/16)</a:t>
            </a:r>
            <a:endParaRPr lang="en-US" altLang="zh-TW" sz="1800" dirty="0">
              <a:solidFill>
                <a:srgbClr val="000000"/>
              </a:solidFill>
              <a:effectLst/>
              <a:latin typeface=".SF N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0AF1FB-4F6B-C1FE-F85D-DA658EBCE3EF}"/>
              </a:ext>
            </a:extLst>
          </p:cNvPr>
          <p:cNvSpPr/>
          <p:nvPr/>
        </p:nvSpPr>
        <p:spPr>
          <a:xfrm>
            <a:off x="1845472" y="2710800"/>
            <a:ext cx="2558382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39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41BB4-25C6-691A-35DE-A10AFEC9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AE4DDFD7-C378-B719-3787-F04FA45063DC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B3F0A6-5BD2-EA81-4C11-EE4D7A302193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DD351A-6DA6-FF77-74F3-E7EC77C9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CNN with 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3C725C-F089-64B8-5145-CC0399F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FA083-161C-4631-6985-8BEDB64E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90BDCC-9A40-E757-77D4-5549F7498831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B49076-7D12-C194-7E13-5186E0030A14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24F7F-F66C-D57C-680A-443BF320D176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FC9D21-2A70-454F-15C4-16EE22A557EC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6047136-B2B2-0EBB-1CF5-091E5AC3F75A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7BF82-2B71-3A37-B8F5-920D893346CD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CA00F6-34DA-32D5-1E71-C3953E103099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1593CE-3590-FC20-49C2-BC85B3DE7435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864BB13-EF40-A1E5-45FF-3DECA70203AD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9DF92FD-2EE5-EE22-47C7-EE4B345EDEFC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2E035B4-3460-A2D0-4C9B-BD89078F2629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8C6DC7-4CB7-2A0C-1350-FC031BC38101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285332-B568-1C5F-35F4-A14E6F75F22F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1A786C2-8D99-6C7A-7A12-F8CE0B2C8E88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5B00326-F360-0A20-87F6-4558B43DFBFA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B38AB49-4A85-E6E0-B48E-6D164DBDD397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7F181519-658A-243A-015A-F95157EDCD0D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F02373B-5014-DB4A-28FA-B459B2CB08A8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BC1647F-5A78-0503-69D2-B7644F4010E1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666320-FE69-1498-95C5-01DB396110A0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B476D3-08F9-ABF1-C00C-9F7A2497207E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8850A69-23DE-80E3-8402-79862C799208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E75B2FE-719D-CACC-B454-F80E0451D04A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DAA5E93-8864-E3CE-0D96-90CA1386DBAE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70A30E1-8A29-9A4A-FFC8-58DD0BC79067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BFFBE561-A942-A65A-AF80-3B313D3F4F0C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364BD3E-5337-368C-0389-79DC329D9A6B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7AD9FBC-F275-BBD4-111C-98A4E5643FB0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D168D40-4BD2-7332-3270-4A56227CBD98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9C3C6FD-08EA-CDCC-C452-A926B56CF026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718478-2F11-6782-4C7D-88BB037B1E1D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F3065D8-5C84-BCB2-3889-D9A64EB6CD6D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F38F74-0B67-87E5-BEC7-5C5A45DC1FF8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040A2DB-2668-E037-949A-8CE3FEE06C1E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0195690-CCE6-ADCD-3028-CEA7EA1187C6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9AD07D-741D-8C70-8235-71696DF9419E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56FEFB75-B6FD-407D-14DF-FC641EAF3E01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7028A78-5089-A08E-A23D-DA98B9FD74A5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67270B0-9A5F-B3D5-DBF4-DFBBA63A9EE6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89AC1C7-4A2A-1633-E4D0-7CB69EC58A1F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805558B-FF5A-2DF6-2F43-65409C1BA20B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D3297D7-2D7B-B984-8707-44F834593CE5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068458B-4FB2-B81F-FEE1-B82C3A35A8B2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CCE340C-D3A2-72A0-6991-95D83CDC886A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537EABE-6DF9-678B-6CED-BDF0F4BDA2D7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22DDB98-CA45-0AAC-59AB-48F93B372B81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0D0C22D8-4181-9284-E3B5-33AFF5DE85B4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22F50BB-D9D9-FDA1-7140-0CA9790A7061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2EF5BCD6-803F-1AEB-2C11-A10CC16FD351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14BB30F-B1D7-6026-822E-7B3E946394B9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38BE71BF-4BB1-06B2-52F5-E314D6283E20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450E2F9-37B8-1430-EC10-DC27ED6D2FD6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E3F49C0-8A5B-CBE7-56BB-859E71A6BF14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CB54D0D-6749-5B9F-5A34-ABB337F2E83F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18A954B-15F4-175C-A1A9-67EE4E72BAD8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3714951-1CD6-A2BB-4773-F534CB171633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FDC4C41-9709-14F7-37E8-5D012DC7BE95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37DDA72-F6F9-65AB-3C3E-3D967235D4A4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144AE9C-A3C6-A190-B01E-72D544A1A619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B8C37950-9F7E-1B13-0F6A-33516E2D07A5}"/>
              </a:ext>
            </a:extLst>
          </p:cNvPr>
          <p:cNvSpPr/>
          <p:nvPr/>
        </p:nvSpPr>
        <p:spPr>
          <a:xfrm>
            <a:off x="8069114" y="46727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3B6E2B27-BBD9-19B3-6D56-3873B42FADD3}"/>
              </a:ext>
            </a:extLst>
          </p:cNvPr>
          <p:cNvSpPr/>
          <p:nvPr/>
        </p:nvSpPr>
        <p:spPr>
          <a:xfrm>
            <a:off x="8070349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31BED0D5-6BC3-8781-6182-562C8FD6D314}"/>
              </a:ext>
            </a:extLst>
          </p:cNvPr>
          <p:cNvSpPr/>
          <p:nvPr/>
        </p:nvSpPr>
        <p:spPr>
          <a:xfrm>
            <a:off x="8067879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E76A2EF2-C892-5F91-6625-1E165A90D2A6}"/>
              </a:ext>
            </a:extLst>
          </p:cNvPr>
          <p:cNvSpPr/>
          <p:nvPr/>
        </p:nvSpPr>
        <p:spPr>
          <a:xfrm>
            <a:off x="8074624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EDB776C2-F19D-DDE9-C73D-4DEC489FF622}"/>
              </a:ext>
            </a:extLst>
          </p:cNvPr>
          <p:cNvSpPr/>
          <p:nvPr/>
        </p:nvSpPr>
        <p:spPr>
          <a:xfrm>
            <a:off x="8075859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4E447EF6-2482-92F8-3732-DD9E8CADE289}"/>
              </a:ext>
            </a:extLst>
          </p:cNvPr>
          <p:cNvSpPr/>
          <p:nvPr/>
        </p:nvSpPr>
        <p:spPr>
          <a:xfrm>
            <a:off x="8073389" y="616273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9A26648-D39A-4102-CBCC-A248FDD23B83}"/>
              </a:ext>
            </a:extLst>
          </p:cNvPr>
          <p:cNvSpPr txBox="1"/>
          <p:nvPr/>
        </p:nvSpPr>
        <p:spPr>
          <a:xfrm rot="5400000">
            <a:off x="7302152" y="534361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C5DDE0E3-53BB-FC68-EB30-ED6AFF3F0B85}"/>
              </a:ext>
            </a:extLst>
          </p:cNvPr>
          <p:cNvCxnSpPr>
            <a:cxnSpLocks/>
          </p:cNvCxnSpPr>
          <p:nvPr/>
        </p:nvCxnSpPr>
        <p:spPr>
          <a:xfrm>
            <a:off x="6532317" y="5518650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0C88D2AA-C45C-5215-76CF-0C17CCE95975}"/>
              </a:ext>
            </a:extLst>
          </p:cNvPr>
          <p:cNvSpPr txBox="1"/>
          <p:nvPr/>
        </p:nvSpPr>
        <p:spPr>
          <a:xfrm>
            <a:off x="6557180" y="5135866"/>
            <a:ext cx="1137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GAP</a:t>
            </a:r>
            <a:endParaRPr lang="en" altLang="zh-TW" sz="2000" b="1" dirty="0">
              <a:solidFill>
                <a:srgbClr val="FF0000"/>
              </a:solidFill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B911291A-F523-4071-0DD7-A4B0D23064D0}"/>
              </a:ext>
            </a:extLst>
          </p:cNvPr>
          <p:cNvSpPr txBox="1"/>
          <p:nvPr/>
        </p:nvSpPr>
        <p:spPr>
          <a:xfrm>
            <a:off x="7233201" y="424600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128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3EEB5496-2412-46F1-85DC-F19F3BBCBF91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86526" y="4811757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F92E3939-B3CF-CFA7-293A-05477D951F1B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4056" y="5034668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FA6FECC9-3D40-121C-DA0E-9EF0EC791D47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7530" y="5034668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EE3DCE1D-152E-EB29-A233-C69BE7679594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6218" y="5061243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0E809964-BFA0-FECD-610F-19D976A330D2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1372" y="5770462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FE9ED068-8968-241F-24FA-809AAD5BB92A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291372" y="5774095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FDF9E346-C7A0-7EC8-D455-FA2C58D2A93B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9336" y="5771557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7F5BDDD1-AC95-5D15-E277-BF5AB95770E9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309068" y="6019279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C8E50274-2EA3-51DF-0D03-B9783E428F0D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298509" y="6019279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D9373940-A6C2-7344-29AF-D5EA06F72727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6526" y="5771557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44A1CD2A-3559-9E74-34B9-CEE81BCAB75D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1372" y="5287834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92853F70-3A06-17A7-6487-F6CC6D7D5B24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8281586" y="4798470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CA701906-ECF1-F6D8-BD32-0B8112902AD8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8311464" y="5292292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BED869D5-A4C7-E4CB-D28D-F92829914755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2752" y="5288904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1AC1F7C1-F43B-CE22-0286-1652BC264D0C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305954" y="5282390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61EC10F9-C9EC-54F3-8ED2-1E78BAC8AACD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87003" y="5047660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767585D0-2894-1641-6ED7-64A636B5B2B4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74697" y="4790037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F85B49A4-53CC-DEF7-6A1C-B91210D71509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307809" y="5034668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EA5A719D-58AA-B079-7A1F-966845CF8008}"/>
              </a:ext>
            </a:extLst>
          </p:cNvPr>
          <p:cNvSpPr txBox="1"/>
          <p:nvPr/>
        </p:nvSpPr>
        <p:spPr>
          <a:xfrm>
            <a:off x="7409954" y="6453345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D6F6B5A-E163-883A-42DA-8CF516E74484}"/>
              </a:ext>
            </a:extLst>
          </p:cNvPr>
          <p:cNvSpPr txBox="1"/>
          <p:nvPr/>
        </p:nvSpPr>
        <p:spPr>
          <a:xfrm rot="5400000">
            <a:off x="8532689" y="537400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5A347E1C-2F02-07E7-4F45-6F878D35372D}"/>
              </a:ext>
            </a:extLst>
          </p:cNvPr>
          <p:cNvSpPr/>
          <p:nvPr/>
        </p:nvSpPr>
        <p:spPr>
          <a:xfrm>
            <a:off x="9306276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68AB8AE1-BCBF-D1F7-A87A-1AAE76F9E0CB}"/>
              </a:ext>
            </a:extLst>
          </p:cNvPr>
          <p:cNvSpPr/>
          <p:nvPr/>
        </p:nvSpPr>
        <p:spPr>
          <a:xfrm>
            <a:off x="9303806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A05C6D12-48D2-A415-92A9-C2655B7793ED}"/>
              </a:ext>
            </a:extLst>
          </p:cNvPr>
          <p:cNvSpPr/>
          <p:nvPr/>
        </p:nvSpPr>
        <p:spPr>
          <a:xfrm>
            <a:off x="9310551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D9ACA37B-6DB0-F31E-5F4C-077F5A10F930}"/>
              </a:ext>
            </a:extLst>
          </p:cNvPr>
          <p:cNvSpPr/>
          <p:nvPr/>
        </p:nvSpPr>
        <p:spPr>
          <a:xfrm>
            <a:off x="9311786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070AAE8E-592F-16B4-44D8-F97ED53492EE}"/>
              </a:ext>
            </a:extLst>
          </p:cNvPr>
          <p:cNvSpPr txBox="1"/>
          <p:nvPr/>
        </p:nvSpPr>
        <p:spPr>
          <a:xfrm>
            <a:off x="8454670" y="4249345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66E8C989-949A-4B41-709B-2157BA67AAB0}"/>
              </a:ext>
            </a:extLst>
          </p:cNvPr>
          <p:cNvCxnSpPr>
            <a:cxnSpLocks/>
          </p:cNvCxnSpPr>
          <p:nvPr/>
        </p:nvCxnSpPr>
        <p:spPr>
          <a:xfrm>
            <a:off x="9651085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549A4D7-9AF3-4B95-DE28-F140A52A99B0}"/>
              </a:ext>
            </a:extLst>
          </p:cNvPr>
          <p:cNvSpPr txBox="1"/>
          <p:nvPr/>
        </p:nvSpPr>
        <p:spPr>
          <a:xfrm>
            <a:off x="10429253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5793B5AD-1CEA-C514-D067-852008D886CE}"/>
              </a:ext>
            </a:extLst>
          </p:cNvPr>
          <p:cNvSpPr txBox="1"/>
          <p:nvPr/>
        </p:nvSpPr>
        <p:spPr>
          <a:xfrm>
            <a:off x="9261765" y="5169237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1383872F-151F-3F1B-8A40-059729908451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693753CD-5DA6-FAB0-4CE9-5C16DA6C75D6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5B471FF9-BD9E-527A-68E5-5C592825E5FE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</p:spTree>
    <p:extLst>
      <p:ext uri="{BB962C8B-B14F-4D97-AF65-F5344CB8AC3E}">
        <p14:creationId xmlns:p14="http://schemas.microsoft.com/office/powerpoint/2010/main" val="20155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3" grpId="0" animBg="1"/>
      <p:bldP spid="124" grpId="0" animBg="1"/>
      <p:bldP spid="125" grpId="0" animBg="1"/>
      <p:bldP spid="126" grpId="0"/>
      <p:bldP spid="128" grpId="0"/>
      <p:bldP spid="130" grpId="0"/>
      <p:bldP spid="189" grpId="0"/>
      <p:bldP spid="139" grpId="0"/>
      <p:bldP spid="134" grpId="0" animBg="1"/>
      <p:bldP spid="135" grpId="0" animBg="1"/>
      <p:bldP spid="136" grpId="0" animBg="1"/>
      <p:bldP spid="137" grpId="0" animBg="1"/>
      <p:bldP spid="140" grpId="0"/>
      <p:bldP spid="191" grpId="0"/>
      <p:bldP spid="1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176D-406A-A2E4-48C6-5481DF5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4125C-1BEE-9CD1-083C-D0F3C6B9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加入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GAP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後參數量下降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71A7D7-1B19-5653-B174-68A14BDA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98FDCD2F-84E8-05D8-63AD-4865DC1A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69203"/>
              </p:ext>
            </p:extLst>
          </p:nvPr>
        </p:nvGraphicFramePr>
        <p:xfrm>
          <a:off x="3641090" y="5021047"/>
          <a:ext cx="4909820" cy="159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Original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128* 4 * 4 * 10 = 20480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GAP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 * 10 = 1280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451979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810011D-7ABC-51A9-9847-77E063A70655}"/>
              </a:ext>
            </a:extLst>
          </p:cNvPr>
          <p:cNvSpPr txBox="1"/>
          <p:nvPr/>
        </p:nvSpPr>
        <p:spPr>
          <a:xfrm>
            <a:off x="9612493" y="1020172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129D9DB-B0E1-8C86-53BA-6025A4E6C60C}"/>
              </a:ext>
            </a:extLst>
          </p:cNvPr>
          <p:cNvSpPr/>
          <p:nvPr/>
        </p:nvSpPr>
        <p:spPr>
          <a:xfrm>
            <a:off x="1345546" y="262141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9F6742-6416-393E-BF87-9F6DD7516F0F}"/>
              </a:ext>
            </a:extLst>
          </p:cNvPr>
          <p:cNvSpPr/>
          <p:nvPr/>
        </p:nvSpPr>
        <p:spPr>
          <a:xfrm>
            <a:off x="1346781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426F676-9A97-47C2-49DF-7B2EC6A40F18}"/>
              </a:ext>
            </a:extLst>
          </p:cNvPr>
          <p:cNvSpPr/>
          <p:nvPr/>
        </p:nvSpPr>
        <p:spPr>
          <a:xfrm>
            <a:off x="1344311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88B0592-8E4E-678E-D959-76EC5A8C4650}"/>
              </a:ext>
            </a:extLst>
          </p:cNvPr>
          <p:cNvSpPr/>
          <p:nvPr/>
        </p:nvSpPr>
        <p:spPr>
          <a:xfrm>
            <a:off x="1351056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B209449-13BE-C4E0-400E-4B74E03463E8}"/>
              </a:ext>
            </a:extLst>
          </p:cNvPr>
          <p:cNvSpPr/>
          <p:nvPr/>
        </p:nvSpPr>
        <p:spPr>
          <a:xfrm>
            <a:off x="1352291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839E312-5B3C-0CD4-8CF7-8B0FE8B2C0AC}"/>
              </a:ext>
            </a:extLst>
          </p:cNvPr>
          <p:cNvSpPr/>
          <p:nvPr/>
        </p:nvSpPr>
        <p:spPr>
          <a:xfrm>
            <a:off x="1349821" y="41113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A5A67C-04B9-D1EF-DB6B-F02B17E960D5}"/>
              </a:ext>
            </a:extLst>
          </p:cNvPr>
          <p:cNvSpPr txBox="1"/>
          <p:nvPr/>
        </p:nvSpPr>
        <p:spPr>
          <a:xfrm rot="5400000">
            <a:off x="578584" y="329225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87B21F-2EFB-E2BF-06D6-5FFB4DEF253F}"/>
              </a:ext>
            </a:extLst>
          </p:cNvPr>
          <p:cNvSpPr txBox="1"/>
          <p:nvPr/>
        </p:nvSpPr>
        <p:spPr>
          <a:xfrm>
            <a:off x="518686" y="219464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5995AA-FA2B-73BA-E6DA-8B0565CF390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62958" y="276040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5E64B9A-FCC2-D394-0F1A-922177B5FC5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60488" y="298331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5E9E878-B7CB-1B4E-4A42-ADABED70B71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63962" y="298331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B6EBE29-50FF-4919-5FDC-7B6027CC1099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72650" y="300988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D07636-9A2F-AFFD-44AE-20188A35639B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7804" y="371910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9BA80AE-BC2A-0FD8-F9BE-F86A315FF9B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567804" y="372273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71F7551-A974-005B-07FB-15AB6A42F1F3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65768" y="372020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805FA6E-CF4F-6222-2251-E708511451E1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585500" y="396792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6458968-8400-B3E0-B2FE-9500C4F71AD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574941" y="396792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BD6C967-8D9A-FEFD-F01C-E68928030773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62958" y="372020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316F23-52F3-A99C-465D-80AACE59F0F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67804" y="323647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E736F92-6E94-A5C3-EBC0-A46A067C241A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558018" y="274711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7239E94-1391-7DD1-16A9-36D9DDCB4CC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587896" y="324093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5170DD0-9AA6-16F3-0884-68B434B54FF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9184" y="323754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3B920B9-B277-8C74-EEC4-08BEB93B174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582386" y="323103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9AD6561-B923-22C2-B28F-2A1A9276D34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3435" y="299630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C73475A-CD42-E627-6655-E97AADBF548A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51129" y="273868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4149283-BCC1-75E6-DC28-F0FB6DE6801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84241" y="298331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30DC0B-1E90-9E90-2085-704B5C722F54}"/>
              </a:ext>
            </a:extLst>
          </p:cNvPr>
          <p:cNvSpPr txBox="1"/>
          <p:nvPr/>
        </p:nvSpPr>
        <p:spPr>
          <a:xfrm>
            <a:off x="686386" y="440198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FBA74E5-3ABB-8617-9EBD-005B13D940B8}"/>
              </a:ext>
            </a:extLst>
          </p:cNvPr>
          <p:cNvSpPr txBox="1"/>
          <p:nvPr/>
        </p:nvSpPr>
        <p:spPr>
          <a:xfrm rot="5400000">
            <a:off x="1809121" y="332264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54EFFE0-5D7D-2EAD-B95C-4ABA0C47EBC4}"/>
              </a:ext>
            </a:extLst>
          </p:cNvPr>
          <p:cNvSpPr/>
          <p:nvPr/>
        </p:nvSpPr>
        <p:spPr>
          <a:xfrm>
            <a:off x="2582708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FAC65E6-E81E-CF88-9B5B-7BD59B5FE19E}"/>
              </a:ext>
            </a:extLst>
          </p:cNvPr>
          <p:cNvSpPr/>
          <p:nvPr/>
        </p:nvSpPr>
        <p:spPr>
          <a:xfrm>
            <a:off x="2580238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5B99BFC-1F57-6739-6C02-F78127AD1F49}"/>
              </a:ext>
            </a:extLst>
          </p:cNvPr>
          <p:cNvSpPr/>
          <p:nvPr/>
        </p:nvSpPr>
        <p:spPr>
          <a:xfrm>
            <a:off x="2586983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CF728A3-8382-D7E4-72A6-84A92372AF1E}"/>
              </a:ext>
            </a:extLst>
          </p:cNvPr>
          <p:cNvSpPr/>
          <p:nvPr/>
        </p:nvSpPr>
        <p:spPr>
          <a:xfrm>
            <a:off x="2588218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CC54A1-06DA-4497-2D31-A8E7BC6A46A0}"/>
              </a:ext>
            </a:extLst>
          </p:cNvPr>
          <p:cNvSpPr txBox="1"/>
          <p:nvPr/>
        </p:nvSpPr>
        <p:spPr>
          <a:xfrm>
            <a:off x="1731102" y="219798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90EF52EB-FC11-95FF-8D03-1CA8342D1E55}"/>
              </a:ext>
            </a:extLst>
          </p:cNvPr>
          <p:cNvCxnSpPr>
            <a:cxnSpLocks/>
          </p:cNvCxnSpPr>
          <p:nvPr/>
        </p:nvCxnSpPr>
        <p:spPr>
          <a:xfrm>
            <a:off x="2927517" y="345483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DC635F5-2C1F-7959-A38B-D7312348C839}"/>
              </a:ext>
            </a:extLst>
          </p:cNvPr>
          <p:cNvSpPr txBox="1"/>
          <p:nvPr/>
        </p:nvSpPr>
        <p:spPr>
          <a:xfrm>
            <a:off x="3705685" y="327686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0FE52D9-8021-CC5D-C5DF-8EA9444658BD}"/>
              </a:ext>
            </a:extLst>
          </p:cNvPr>
          <p:cNvSpPr txBox="1"/>
          <p:nvPr/>
        </p:nvSpPr>
        <p:spPr>
          <a:xfrm>
            <a:off x="2538197" y="311788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586350C-D26B-0449-3C5B-A795BBB3571B}"/>
              </a:ext>
            </a:extLst>
          </p:cNvPr>
          <p:cNvSpPr/>
          <p:nvPr/>
        </p:nvSpPr>
        <p:spPr>
          <a:xfrm>
            <a:off x="745183" y="2201098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448D017-5B96-F3E8-833E-5B0A43DC8DAC}"/>
              </a:ext>
            </a:extLst>
          </p:cNvPr>
          <p:cNvSpPr/>
          <p:nvPr/>
        </p:nvSpPr>
        <p:spPr>
          <a:xfrm>
            <a:off x="7536608" y="262141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389B82F-DEA0-BAD1-27FE-E0AF6E9B0626}"/>
              </a:ext>
            </a:extLst>
          </p:cNvPr>
          <p:cNvSpPr/>
          <p:nvPr/>
        </p:nvSpPr>
        <p:spPr>
          <a:xfrm>
            <a:off x="7537843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1BAF239B-8190-644F-FFF8-969D36713DC9}"/>
              </a:ext>
            </a:extLst>
          </p:cNvPr>
          <p:cNvSpPr/>
          <p:nvPr/>
        </p:nvSpPr>
        <p:spPr>
          <a:xfrm>
            <a:off x="7535373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16375A6D-0265-2CBC-E7A0-32645193715E}"/>
              </a:ext>
            </a:extLst>
          </p:cNvPr>
          <p:cNvSpPr/>
          <p:nvPr/>
        </p:nvSpPr>
        <p:spPr>
          <a:xfrm>
            <a:off x="7542118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9DA8A3B1-B24E-42B5-D89C-8499DC8A8834}"/>
              </a:ext>
            </a:extLst>
          </p:cNvPr>
          <p:cNvSpPr/>
          <p:nvPr/>
        </p:nvSpPr>
        <p:spPr>
          <a:xfrm>
            <a:off x="7543353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6317CBF-957D-9AE6-7EF9-B21B3598E735}"/>
              </a:ext>
            </a:extLst>
          </p:cNvPr>
          <p:cNvSpPr/>
          <p:nvPr/>
        </p:nvSpPr>
        <p:spPr>
          <a:xfrm>
            <a:off x="7540883" y="41113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7C0DAFC-B20D-7614-CC69-C1C527B13D5C}"/>
              </a:ext>
            </a:extLst>
          </p:cNvPr>
          <p:cNvSpPr txBox="1"/>
          <p:nvPr/>
        </p:nvSpPr>
        <p:spPr>
          <a:xfrm rot="5400000">
            <a:off x="6769646" y="329225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449FCC-E369-1327-33B6-0D3F6ADD1CD3}"/>
              </a:ext>
            </a:extLst>
          </p:cNvPr>
          <p:cNvSpPr txBox="1"/>
          <p:nvPr/>
        </p:nvSpPr>
        <p:spPr>
          <a:xfrm>
            <a:off x="6709748" y="219464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CB8F2E9-4BBE-5C86-D4D4-878C746D708E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54020" y="276040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8B77574-C12E-4F03-82FF-AD2922B326B3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51550" y="298331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8FAFCC2-195E-87D3-6E53-381C2C5FD0C1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55024" y="298331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C0784BC8-97A2-FB49-9444-A5935C6F8ADE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63712" y="300988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736CE1A-D777-7FCB-6C5F-8A60375AA2C6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58866" y="371910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A8D0672-D93D-D880-A2DC-83D951C7172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7758866" y="372273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BA3FF598-452D-7E7D-68A5-0A474A140C20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7756830" y="372020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C433CD5F-294D-CB38-0BF2-2AF544A8E58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776562" y="396792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3450E4D-A0CD-5FF0-663A-6A5902B7D641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766003" y="396792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D706078-76A4-802E-2E4D-27B4111578CE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7754020" y="372020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7E98405-0E57-C343-6B45-0ED3A4549A26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58866" y="323647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AEE5907-D9B7-3D92-FD7B-39369FDEDE3C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7749080" y="274711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D07F78A7-E9A7-97E2-C4F6-AC35EE56EAD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7778958" y="324093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4490538-EED0-7361-7D7A-FCDA86917295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60246" y="323754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17B4307A-AE66-EF5B-8BC4-DACBC0E7C96D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7773448" y="323103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6D33904F-8CB3-DAED-71A4-97E55AFBE40F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54497" y="299630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431CD81-0E07-10E4-77C4-D22E32569A3A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42191" y="273868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22CD0DE-0D82-7EBA-0AA6-36DB2F8A229C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75303" y="298331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9653A201-8D30-E327-DDDB-815D09BBCD6B}"/>
              </a:ext>
            </a:extLst>
          </p:cNvPr>
          <p:cNvSpPr txBox="1"/>
          <p:nvPr/>
        </p:nvSpPr>
        <p:spPr>
          <a:xfrm>
            <a:off x="6877448" y="440198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51B7B629-BA49-5CF8-4868-5FD4778A8F57}"/>
              </a:ext>
            </a:extLst>
          </p:cNvPr>
          <p:cNvSpPr txBox="1"/>
          <p:nvPr/>
        </p:nvSpPr>
        <p:spPr>
          <a:xfrm rot="5400000">
            <a:off x="8000183" y="332264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55C4E800-54AD-7D5A-20BA-F08D32CDE565}"/>
              </a:ext>
            </a:extLst>
          </p:cNvPr>
          <p:cNvSpPr/>
          <p:nvPr/>
        </p:nvSpPr>
        <p:spPr>
          <a:xfrm>
            <a:off x="8773770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E0959C54-9805-BB02-C1FD-B74BC25495DD}"/>
              </a:ext>
            </a:extLst>
          </p:cNvPr>
          <p:cNvSpPr/>
          <p:nvPr/>
        </p:nvSpPr>
        <p:spPr>
          <a:xfrm>
            <a:off x="8771300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4BD48163-F5CC-BAF6-4B87-54E5605F5205}"/>
              </a:ext>
            </a:extLst>
          </p:cNvPr>
          <p:cNvSpPr/>
          <p:nvPr/>
        </p:nvSpPr>
        <p:spPr>
          <a:xfrm>
            <a:off x="8778045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D4279835-9D95-CB77-D1E8-1CF938CE05FD}"/>
              </a:ext>
            </a:extLst>
          </p:cNvPr>
          <p:cNvSpPr/>
          <p:nvPr/>
        </p:nvSpPr>
        <p:spPr>
          <a:xfrm>
            <a:off x="8779280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0FE64C7-2B87-8251-1A3C-B1F3425AE901}"/>
              </a:ext>
            </a:extLst>
          </p:cNvPr>
          <p:cNvSpPr txBox="1"/>
          <p:nvPr/>
        </p:nvSpPr>
        <p:spPr>
          <a:xfrm>
            <a:off x="7922164" y="219798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F3066CC8-FEE9-D5CC-0FDE-49129C399477}"/>
              </a:ext>
            </a:extLst>
          </p:cNvPr>
          <p:cNvCxnSpPr>
            <a:cxnSpLocks/>
          </p:cNvCxnSpPr>
          <p:nvPr/>
        </p:nvCxnSpPr>
        <p:spPr>
          <a:xfrm>
            <a:off x="9118579" y="345483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0FA8A63-7990-05F8-D57F-38ED789597FE}"/>
              </a:ext>
            </a:extLst>
          </p:cNvPr>
          <p:cNvSpPr txBox="1"/>
          <p:nvPr/>
        </p:nvSpPr>
        <p:spPr>
          <a:xfrm>
            <a:off x="9896747" y="327686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DDBC4B0-8CB9-4214-1599-218DA91BB449}"/>
              </a:ext>
            </a:extLst>
          </p:cNvPr>
          <p:cNvSpPr txBox="1"/>
          <p:nvPr/>
        </p:nvSpPr>
        <p:spPr>
          <a:xfrm>
            <a:off x="8729259" y="311788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3709141-184D-309F-B73C-62A4C7B57DA3}"/>
              </a:ext>
            </a:extLst>
          </p:cNvPr>
          <p:cNvSpPr/>
          <p:nvPr/>
        </p:nvSpPr>
        <p:spPr>
          <a:xfrm>
            <a:off x="6936245" y="2201098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F7F3C9E-D90D-D895-D061-E32B27CCC4DB}"/>
              </a:ext>
            </a:extLst>
          </p:cNvPr>
          <p:cNvSpPr txBox="1"/>
          <p:nvPr/>
        </p:nvSpPr>
        <p:spPr>
          <a:xfrm>
            <a:off x="7542118" y="1781542"/>
            <a:ext cx="335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GAP version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350736E-B5C0-4DF3-2629-86E7D4A344A2}"/>
              </a:ext>
            </a:extLst>
          </p:cNvPr>
          <p:cNvSpPr txBox="1"/>
          <p:nvPr/>
        </p:nvSpPr>
        <p:spPr>
          <a:xfrm>
            <a:off x="1250372" y="1761958"/>
            <a:ext cx="335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Original version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928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Class-activation Map (CAM)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Grad-CAM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94E27-1B25-892F-07D0-4B04F663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326175-BABF-9CF4-8092-602B24B9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75" y="2619165"/>
            <a:ext cx="6934199" cy="20315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FF330B-110C-72E5-652A-C8BA5AB18E9E}"/>
              </a:ext>
            </a:extLst>
          </p:cNvPr>
          <p:cNvSpPr txBox="1"/>
          <p:nvPr/>
        </p:nvSpPr>
        <p:spPr>
          <a:xfrm>
            <a:off x="2731515" y="6438606"/>
            <a:ext cx="672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Lin, Min, Qiang Chen, and </a:t>
            </a:r>
            <a:r>
              <a:rPr kumimoji="1" lang="en" altLang="zh-TW" sz="1400" dirty="0" err="1"/>
              <a:t>Shuicheng</a:t>
            </a:r>
            <a:r>
              <a:rPr kumimoji="1" lang="en" altLang="zh-TW" sz="1400" dirty="0"/>
              <a:t> Yan. “Network in network.”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ICLR 2014.</a:t>
            </a:r>
            <a:endParaRPr kumimoji="1" lang="zh-TW" altLang="en-US" sz="1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D6FF626-3E67-5052-C1CA-AE8A2232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加入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GAP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後 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Testing Error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下降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765D23-FDDA-1CCA-F9C3-0629C58BA71A}"/>
              </a:ext>
            </a:extLst>
          </p:cNvPr>
          <p:cNvSpPr txBox="1"/>
          <p:nvPr/>
        </p:nvSpPr>
        <p:spPr>
          <a:xfrm>
            <a:off x="2965883" y="5453691"/>
            <a:ext cx="626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*Dropout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也是減少</a:t>
            </a:r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FC layer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連接數量的方法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C7CE8B-938A-5229-1F9E-AC676B6B5DF6}"/>
              </a:ext>
            </a:extLst>
          </p:cNvPr>
          <p:cNvSpPr/>
          <p:nvPr/>
        </p:nvSpPr>
        <p:spPr>
          <a:xfrm>
            <a:off x="3472651" y="4232451"/>
            <a:ext cx="5408798" cy="28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D79-9C52-78E5-6314-6F6EFC1CE34D}"/>
              </a:ext>
            </a:extLst>
          </p:cNvPr>
          <p:cNvSpPr txBox="1"/>
          <p:nvPr/>
        </p:nvSpPr>
        <p:spPr>
          <a:xfrm>
            <a:off x="2191932" y="3625863"/>
            <a:ext cx="154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Original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410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AEEAA-B0E5-5262-97F7-9C4CB283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ResNet</a:t>
            </a:r>
            <a:r>
              <a:rPr kumimoji="1" lang="zh-TW" altLang="en-US" dirty="0">
                <a:ea typeface="Microsoft JhengHei" panose="020B0604030504040204" pitchFamily="34" charset="-120"/>
              </a:rPr>
              <a:t> 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8E753-D73D-0E54-7DCC-AFF58A30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E917B3E-26D3-9A83-9EC3-58643D065023}"/>
              </a:ext>
            </a:extLst>
          </p:cNvPr>
          <p:cNvGrpSpPr/>
          <p:nvPr/>
        </p:nvGrpSpPr>
        <p:grpSpPr>
          <a:xfrm>
            <a:off x="774611" y="2434205"/>
            <a:ext cx="5729077" cy="3279676"/>
            <a:chOff x="1487244" y="3429000"/>
            <a:chExt cx="4341001" cy="243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02E68C-E418-AC9D-1CAA-E7EAE739D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545" y="3429000"/>
              <a:ext cx="34417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15E3619-E6F0-0261-4875-5F2C5CD03637}"/>
                </a:ext>
              </a:extLst>
            </p:cNvPr>
            <p:cNvSpPr txBox="1"/>
            <p:nvPr/>
          </p:nvSpPr>
          <p:spPr>
            <a:xfrm>
              <a:off x="1487245" y="5120641"/>
              <a:ext cx="1279199" cy="297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A30EC4D-CCD4-274C-26C6-EC3D5F04D3D1}"/>
                </a:ext>
              </a:extLst>
            </p:cNvPr>
            <p:cNvSpPr txBox="1"/>
            <p:nvPr/>
          </p:nvSpPr>
          <p:spPr>
            <a:xfrm>
              <a:off x="1487244" y="3719905"/>
              <a:ext cx="1279199" cy="297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Standard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3FF5E0-E789-311A-C855-4128432B7818}"/>
              </a:ext>
            </a:extLst>
          </p:cNvPr>
          <p:cNvSpPr txBox="1"/>
          <p:nvPr/>
        </p:nvSpPr>
        <p:spPr>
          <a:xfrm>
            <a:off x="1386071" y="6459622"/>
            <a:ext cx="9989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He, </a:t>
            </a:r>
            <a:r>
              <a:rPr lang="en-US" altLang="zh-TW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Kaiming</a:t>
            </a:r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, et al. "Deep residual learning for image recognition." Proceedings of the IEEE conference on computer vision and pattern recognition (2016).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246E9-67C2-D344-7CE1-7708C53D1FEB}"/>
              </a:ext>
            </a:extLst>
          </p:cNvPr>
          <p:cNvSpPr txBox="1"/>
          <p:nvPr/>
        </p:nvSpPr>
        <p:spPr>
          <a:xfrm>
            <a:off x="8238654" y="1433566"/>
            <a:ext cx="3450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arxiv.org</a:t>
            </a:r>
            <a:r>
              <a:rPr lang="en-US" altLang="zh-TW" dirty="0"/>
              <a:t>/abs/1512.03385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3F6642-50AE-49F0-1B25-C4B058235B34}"/>
              </a:ext>
            </a:extLst>
          </p:cNvPr>
          <p:cNvSpPr txBox="1"/>
          <p:nvPr/>
        </p:nvSpPr>
        <p:spPr>
          <a:xfrm>
            <a:off x="7250318" y="2526715"/>
            <a:ext cx="4238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ea typeface="Microsoft JhengHei" panose="020B0604030504040204" pitchFamily="34" charset="-120"/>
              </a:rPr>
              <a:t>的最後也是 </a:t>
            </a:r>
            <a:r>
              <a:rPr lang="en-US" altLang="zh-TW" sz="2400" dirty="0">
                <a:ea typeface="Microsoft JhengHei" panose="020B0604030504040204" pitchFamily="34" charset="-120"/>
              </a:rPr>
              <a:t>GAP + FC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789D23-3A83-72F4-0CCB-F2F6805D6061}"/>
              </a:ext>
            </a:extLst>
          </p:cNvPr>
          <p:cNvSpPr txBox="1"/>
          <p:nvPr/>
        </p:nvSpPr>
        <p:spPr>
          <a:xfrm>
            <a:off x="774611" y="1802898"/>
            <a:ext cx="4238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ea typeface="Microsoft JhengHei" panose="020B0604030504040204" pitchFamily="34" charset="-120"/>
              </a:rPr>
              <a:t>(Recap)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4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10CA579-CE5F-85EE-E438-5389D8FF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7200" dirty="0"/>
              <a:t>Class-activation Map (CAM)</a:t>
            </a:r>
            <a:endParaRPr lang="zh-TW" altLang="en-US" sz="72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4511862-F6F2-4BF9-92FF-B7DA6C0E6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83218B-E0B0-95E5-F173-61D3B657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8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A4C21-C2B4-8686-0082-CB31127B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Convolutional Neural Networks (CNN)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F916C-47EB-2886-3C15-D1A1BEE5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8B2CE4-B74D-AD8E-F8B2-24311834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713792-0AC4-4BEB-3A02-FB526386D41E}"/>
              </a:ext>
            </a:extLst>
          </p:cNvPr>
          <p:cNvSpPr/>
          <p:nvPr/>
        </p:nvSpPr>
        <p:spPr>
          <a:xfrm>
            <a:off x="9374459" y="4185424"/>
            <a:ext cx="1821365" cy="453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70CB9-50B7-DB70-4FFD-AA6C3A66127C}"/>
              </a:ext>
            </a:extLst>
          </p:cNvPr>
          <p:cNvSpPr txBox="1"/>
          <p:nvPr/>
        </p:nvSpPr>
        <p:spPr>
          <a:xfrm>
            <a:off x="2731514" y="6156737"/>
            <a:ext cx="672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LeCun</a:t>
            </a:r>
            <a:r>
              <a:rPr kumimoji="1" lang="en" altLang="zh-TW" sz="1600" dirty="0"/>
              <a:t>, Y., </a:t>
            </a:r>
            <a:r>
              <a:rPr kumimoji="1" lang="en" altLang="zh-TW" sz="1600" dirty="0" err="1"/>
              <a:t>Bottou</a:t>
            </a:r>
            <a:r>
              <a:rPr kumimoji="1" lang="en" altLang="zh-TW" sz="1600" dirty="0"/>
              <a:t>, L., </a:t>
            </a:r>
            <a:r>
              <a:rPr kumimoji="1" lang="en" altLang="zh-TW" sz="1600" dirty="0" err="1"/>
              <a:t>Bengio</a:t>
            </a:r>
            <a:r>
              <a:rPr kumimoji="1" lang="en" altLang="zh-TW" sz="1600" dirty="0"/>
              <a:t>, Y., &amp; Haffner, P. (1998). Gradient-based learning applied to document recognition. Proceedings of the IEEE, 86(11), 2278-2324.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41A75A-4D53-0D15-C151-7C5CD832DCA8}"/>
              </a:ext>
            </a:extLst>
          </p:cNvPr>
          <p:cNvSpPr txBox="1"/>
          <p:nvPr/>
        </p:nvSpPr>
        <p:spPr>
          <a:xfrm>
            <a:off x="4088780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Pooling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13C1E0-1A93-A3FF-791A-741348EAB84C}"/>
              </a:ext>
            </a:extLst>
          </p:cNvPr>
          <p:cNvSpPr txBox="1"/>
          <p:nvPr/>
        </p:nvSpPr>
        <p:spPr>
          <a:xfrm>
            <a:off x="6805961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Pooling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E46F94-594F-FA0B-63E2-F9C253645CB4}"/>
              </a:ext>
            </a:extLst>
          </p:cNvPr>
          <p:cNvSpPr txBox="1"/>
          <p:nvPr/>
        </p:nvSpPr>
        <p:spPr>
          <a:xfrm>
            <a:off x="8155259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FC layers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6894572-44D6-7DC3-0D81-917737E107B1}"/>
              </a:ext>
            </a:extLst>
          </p:cNvPr>
          <p:cNvSpPr/>
          <p:nvPr/>
        </p:nvSpPr>
        <p:spPr>
          <a:xfrm>
            <a:off x="4215161" y="2401229"/>
            <a:ext cx="1092819" cy="557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514AC9A-FB47-FAE7-E997-AA63A9320E74}"/>
              </a:ext>
            </a:extLst>
          </p:cNvPr>
          <p:cNvSpPr/>
          <p:nvPr/>
        </p:nvSpPr>
        <p:spPr>
          <a:xfrm>
            <a:off x="2784087" y="2122448"/>
            <a:ext cx="1431074" cy="557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46CFA6A-59CB-DEDB-C1D0-5B545EB81D3B}"/>
              </a:ext>
            </a:extLst>
          </p:cNvPr>
          <p:cNvSpPr/>
          <p:nvPr/>
        </p:nvSpPr>
        <p:spPr>
          <a:xfrm>
            <a:off x="4423316" y="2054198"/>
            <a:ext cx="1672683" cy="309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94F8A2B-CD1E-26DF-F5C4-77C23D4CF97D}"/>
              </a:ext>
            </a:extLst>
          </p:cNvPr>
          <p:cNvSpPr/>
          <p:nvPr/>
        </p:nvSpPr>
        <p:spPr>
          <a:xfrm>
            <a:off x="5826911" y="2241110"/>
            <a:ext cx="1672683" cy="256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871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76BA1-04E6-FD13-0490-81033FBE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Class-activation Map (CAM)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BA1D96-C5C0-4B04-856C-F3C1069B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3D929F6C-9E5E-0D23-6F1F-BF232CD07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220FE337-1F8E-6B94-ADC8-3CD2F09F472E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3106AAC-665B-B082-A0D3-D9A9D27F9E18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A78CC3-7ED3-44A0-7288-6822F4E90AEF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0E818B-090A-40F7-0615-F51F135D0E67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2F8DD-7EC5-C465-0A07-E326467EDD99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BE353F-06B7-6A00-5E0C-1A2DF6A554EB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62F9C-B17B-06C4-08CC-F431082C3B00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8A99C1-9502-CD05-BB8E-74AAC09E1AA2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C629E2-9E04-5F08-B864-82421ECBAC95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E8F65D-A16E-9DF4-1970-03AED54CBD41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512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E78550D-76F3-AB4D-A38A-CF1A9304CE72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17DE80F-3B30-D24D-39D6-2AEE8A2C0D84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E02D394-8783-3252-F381-889C7F7758DB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8A6C359-BDAE-B71D-6C86-BC2BE8B5B740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4B8F1EE-36C1-0171-6F59-083AD900A2B5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1A02629-12FC-9022-74A8-680F19A5D05E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5BBB911-7D1E-7512-1825-9454460F99B3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F11766CF-C181-3968-0421-4194CCD67419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83D267C-7F86-D01C-F291-C362543C2341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7790007-D7FE-482C-CCAD-2780BBB22075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79CBB3C0-F486-FD73-946C-B1ADDB46259E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13540D4-A259-2CAA-622D-0988B18CDC82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1CC0E70-1155-6AB3-9DCD-4E73B4A38033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D12E644-94AF-CEAE-D7A0-0AA39820AA43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9E02FFC6-8AC3-209A-5430-876C7BFBDBA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0BDF566-E9D9-ADF2-1630-F24C2F0BA8F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0D51E9D4-03F3-A349-9FBC-54F6EEF3A831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D3DF327-1024-0406-4295-AFDA0BBAB9F0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C43E77A-80E5-2D9A-B12B-BFBEAB8863F8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82EA3B2-F536-9DDB-B2EE-248685E751EB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9104C08B-F6D9-07FC-B8DF-26F4FB637D3D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16A4E098-0DC8-AC7D-AAC3-858B9813C5B3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A1921EC-3D82-82E2-9A66-F6B0A6922716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05A709A-C51B-453F-F4E4-DB329517A565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30A1E1BB-DD44-406D-4CE3-50982C27BD14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0F62952-9F37-9383-E7AF-92A5512EDDB9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164B05AD-A554-0683-14CB-2971B8EA0C18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5C1F3A48-A3B0-171F-13AA-B91BE2110CA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2D6397E-96A3-8DBA-86EF-24AE5080CBF1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3F4E362-2029-456E-2BB7-E4B6E9D0340F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2C8AFA70-2E25-C6DC-B575-F9BB82131F11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1DB2D7D5-E562-8745-E4A0-6530308C2F65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8D0E2762-9A18-D102-1637-D4F306F6870B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2024B0E-9770-FC12-8FFD-EADFDC75FFEC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790BA1D-B271-07F7-C187-3BC8AB4002AF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0C007AF0-6381-35E4-9A1D-A3EC1A31A6B4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AA8F7C5-FA35-2DF0-4371-D83C4620AC6F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2EC80DE5-0404-479D-4CEF-DD78F029B663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16849B28-1D57-A953-5211-26BF2C0BB284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41C43F8E-42F7-8F47-68B3-10544FEB2846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28AD608-D112-C6D4-7473-368EBD528064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B171DBA-F422-CFA8-0638-3F72C1D8E61C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FDA28FC-053B-EB63-9D36-8BE9155B1379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8589654D-8A7C-B3B4-A326-5E7EB17201E5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09882A4-DE77-BE10-F725-7588DFE180F4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1FC05E91-C3AF-B6AA-16B8-AF05481F5FA3}"/>
              </a:ext>
            </a:extLst>
          </p:cNvPr>
          <p:cNvSpPr/>
          <p:nvPr/>
        </p:nvSpPr>
        <p:spPr>
          <a:xfrm>
            <a:off x="4008249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39FDD10-4F6E-42D7-EAE0-7C4D2DC85700}"/>
              </a:ext>
            </a:extLst>
          </p:cNvPr>
          <p:cNvSpPr/>
          <p:nvPr/>
        </p:nvSpPr>
        <p:spPr>
          <a:xfrm>
            <a:off x="2654176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2D3E498-F292-4106-BC86-D635003E8AC2}"/>
              </a:ext>
            </a:extLst>
          </p:cNvPr>
          <p:cNvSpPr/>
          <p:nvPr/>
        </p:nvSpPr>
        <p:spPr>
          <a:xfrm>
            <a:off x="123851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/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/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75C4006C-7629-C69D-4120-349642247AB8}"/>
              </a:ext>
            </a:extLst>
          </p:cNvPr>
          <p:cNvSpPr txBox="1"/>
          <p:nvPr/>
        </p:nvSpPr>
        <p:spPr>
          <a:xfrm>
            <a:off x="1560794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/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180C65C-B887-F9F2-5112-9C5F27A6C6CA}"/>
              </a:ext>
            </a:extLst>
          </p:cNvPr>
          <p:cNvSpPr txBox="1"/>
          <p:nvPr/>
        </p:nvSpPr>
        <p:spPr>
          <a:xfrm>
            <a:off x="2891326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E3039C2-D3A0-6674-0A69-12892BC6EA1E}"/>
              </a:ext>
            </a:extLst>
          </p:cNvPr>
          <p:cNvSpPr txBox="1"/>
          <p:nvPr/>
        </p:nvSpPr>
        <p:spPr>
          <a:xfrm>
            <a:off x="4322960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0503269-94FE-3888-673E-445B721F2402}"/>
              </a:ext>
            </a:extLst>
          </p:cNvPr>
          <p:cNvSpPr/>
          <p:nvPr/>
        </p:nvSpPr>
        <p:spPr>
          <a:xfrm>
            <a:off x="619539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/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blipFill>
                <a:blip r:embed="rId6"/>
                <a:stretch>
                  <a:fillRect t="-9375" r="-1370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3E664FA-C0E4-04BD-7072-680723C971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CACABC8E-CEF5-7CC0-97BA-EE31C8E2B803}"/>
              </a:ext>
            </a:extLst>
          </p:cNvPr>
          <p:cNvCxnSpPr>
            <a:cxnSpLocks/>
          </p:cNvCxnSpPr>
          <p:nvPr/>
        </p:nvCxnSpPr>
        <p:spPr>
          <a:xfrm>
            <a:off x="6635045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EB42771-B25B-FA9D-8DA8-4F58F8CFACD2}"/>
              </a:ext>
            </a:extLst>
          </p:cNvPr>
          <p:cNvSpPr txBox="1"/>
          <p:nvPr/>
        </p:nvSpPr>
        <p:spPr>
          <a:xfrm>
            <a:off x="6554882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0F1A0DBC-49AD-71F3-E731-422D51F12247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6FFD1CC-B193-2704-5EBB-349BFA849956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2658CFBA-DBA5-FD2B-0731-E3DF413BD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2604119-E904-9290-93E7-28240CEB7B4D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443F04C5-F72E-BBE0-471F-8E1A65991084}"/>
              </a:ext>
            </a:extLst>
          </p:cNvPr>
          <p:cNvCxnSpPr>
            <a:stCxn id="6" idx="2"/>
            <a:endCxn id="122" idx="2"/>
          </p:cNvCxnSpPr>
          <p:nvPr/>
        </p:nvCxnSpPr>
        <p:spPr>
          <a:xfrm rot="10800000" flipH="1" flipV="1">
            <a:off x="725276" y="2754381"/>
            <a:ext cx="9150276" cy="2798905"/>
          </a:xfrm>
          <a:prstGeom prst="bentConnector4">
            <a:avLst>
              <a:gd name="adj1" fmla="val -4798"/>
              <a:gd name="adj2" fmla="val 124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35849E93-DB7C-F582-0D47-340D582FA794}"/>
              </a:ext>
            </a:extLst>
          </p:cNvPr>
          <p:cNvSpPr txBox="1"/>
          <p:nvPr/>
        </p:nvSpPr>
        <p:spPr>
          <a:xfrm>
            <a:off x="7859632" y="1007835"/>
            <a:ext cx="395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600" dirty="0">
                <a:ea typeface="Microsoft JhengHei" panose="020B0604030504040204" pitchFamily="34" charset="-120"/>
              </a:rPr>
              <a:t>假設使用 </a:t>
            </a:r>
            <a:r>
              <a:rPr kumimoji="1" lang="en-US" altLang="zh-TW" sz="1600" dirty="0">
                <a:ea typeface="Microsoft JhengHei" panose="020B0604030504040204" pitchFamily="34" charset="-120"/>
              </a:rPr>
              <a:t>ImageNet pre-trained model</a:t>
            </a:r>
            <a:endParaRPr kumimoji="1" lang="zh-TW" altLang="en-US" sz="16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/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/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511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blipFill>
                <a:blip r:embed="rId11"/>
                <a:stretch>
                  <a:fillRect r="-23256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4DF9CA9-D42C-6F48-2F20-6C4F425E9BE4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0543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39B1F-44F3-E911-64D2-CCE0FA1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Global “Average” Pooling?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17781C-34AF-E322-C9D0-1EFAE4C0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66ABEC-E0FA-D908-2FE2-41E1ECA00518}"/>
              </a:ext>
            </a:extLst>
          </p:cNvPr>
          <p:cNvSpPr txBox="1"/>
          <p:nvPr/>
        </p:nvSpPr>
        <p:spPr>
          <a:xfrm>
            <a:off x="653143" y="2127147"/>
            <a:ext cx="558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How about Global “</a:t>
            </a:r>
            <a:r>
              <a:rPr kumimoji="1" lang="en-US" altLang="zh-TW" sz="2400" b="1" dirty="0"/>
              <a:t>Max</a:t>
            </a:r>
            <a:r>
              <a:rPr kumimoji="1" lang="en-US" altLang="zh-TW" sz="2400" dirty="0"/>
              <a:t>” Pooling (GMP)? 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0370AD-6120-321D-7912-B06340EC8662}"/>
              </a:ext>
            </a:extLst>
          </p:cNvPr>
          <p:cNvSpPr txBox="1"/>
          <p:nvPr/>
        </p:nvSpPr>
        <p:spPr>
          <a:xfrm>
            <a:off x="653143" y="1602767"/>
            <a:ext cx="583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How about Global “</a:t>
            </a:r>
            <a:r>
              <a:rPr kumimoji="1" lang="en-US" altLang="zh-TW" sz="2400" b="1" dirty="0"/>
              <a:t>Summation</a:t>
            </a:r>
            <a:r>
              <a:rPr kumimoji="1" lang="en-US" altLang="zh-TW" sz="2400" dirty="0"/>
              <a:t>” Pooling? </a:t>
            </a:r>
            <a:endParaRPr kumimoji="1"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C1D126-85E6-4CC3-55C9-C78927F4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61" y="2784749"/>
            <a:ext cx="6134077" cy="33719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99A9611-1F95-B9AB-F876-D06215153F85}"/>
              </a:ext>
            </a:extLst>
          </p:cNvPr>
          <p:cNvSpPr/>
          <p:nvPr/>
        </p:nvSpPr>
        <p:spPr>
          <a:xfrm>
            <a:off x="3572239" y="5856118"/>
            <a:ext cx="4770716" cy="22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018C3D-9C27-4FEF-6E2A-ECD6B96A9129}"/>
              </a:ext>
            </a:extLst>
          </p:cNvPr>
          <p:cNvSpPr/>
          <p:nvPr/>
        </p:nvSpPr>
        <p:spPr>
          <a:xfrm>
            <a:off x="3572239" y="3675533"/>
            <a:ext cx="4770716" cy="22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378D7E-C6D4-0FD7-A5CA-AEA50F257BD1}"/>
              </a:ext>
            </a:extLst>
          </p:cNvPr>
          <p:cNvSpPr txBox="1"/>
          <p:nvPr/>
        </p:nvSpPr>
        <p:spPr>
          <a:xfrm>
            <a:off x="1178675" y="6459622"/>
            <a:ext cx="1030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4812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0FC9-D1D5-D40C-2C4C-EEFE2EF4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D200-5789-5059-E412-A334D699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99528-5D01-D528-961A-69500F13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4" name="圖片 63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C141FF27-7075-F780-96C0-EE91A31B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3809C76-FDD1-CB2D-8506-B96C17464ACA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556425BF-3129-66B0-1AB2-E068AA5BD156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5CF781-B976-EF92-27BA-4D0142837FEF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9F97E40-3B66-F711-D123-C325BBFFA3BE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7580BD0-092C-3ECF-A98D-2A7C2B2FEBFC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CF3EC6E-D456-C253-C087-E0F0F92F2C1B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3980C26-F220-A92E-FC94-6145A439A2C6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C330A5F-84B5-265C-C57B-0A3CB5B893D1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3FC863-E954-734B-303C-B4BC364B2971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3EDC7FD-2FEF-E631-2458-54761D558D23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512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F734F8-7F1A-542D-46C4-913B302C8941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189DC396-963F-60EF-67B3-CE716945B736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27D51C31-4256-40F0-4557-8B6A5A850DE0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51CBFE52-9347-EE83-8007-A3367805110A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0F724E5-CB28-9F5D-4348-D1D3CB58F862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111EAA22-04A8-75BE-E443-1B5EA989A5D4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182BF02-1F79-FC5D-6D5F-F6D09A624F82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81A120A-F143-5C4D-895A-3AD1F51131BB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6E232EA-0536-49EF-2C53-07C41CB86120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46BE1784-B690-A48C-787F-33B268096CF6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8E34EA42-6E1D-F218-A338-FD196599E59F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E2AA20B4-F07B-D89E-3E47-5D312943457B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89E3C7E6-757E-008C-9943-F1D3F9F4632A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BB373D80-FF32-E20E-156F-3D4438633CBC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3CF43ED7-98A6-7D70-6565-C1E164F27821}"/>
              </a:ext>
            </a:extLst>
          </p:cNvPr>
          <p:cNvCxnSpPr>
            <a:cxnSpLocks/>
            <a:endCxn id="107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5F3E6054-9253-CA83-F498-8C8991AA888C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D7CAF37F-27F4-3EE7-8274-DBAD32CBC5FF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84025ED8-9376-7E63-9886-2B12B494E564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E573344B-3B3E-6F08-E051-96D728B032EB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E35EA325-8A17-4692-9774-69AFB4518B0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8CB6EC4A-D512-BAD9-9F26-6B651B7E79D1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06EA0A80-FCE9-07C8-9751-7D8E2FAB361A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2221297-1C16-06B2-6DAB-DE384618DB6B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E9F58343-C8F8-96FF-F89B-D4CBC040F1C1}"/>
              </a:ext>
            </a:extLst>
          </p:cNvPr>
          <p:cNvCxnSpPr>
            <a:cxnSpLocks/>
            <a:endCxn id="107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AD4D8270-24E2-416F-37B7-548C9810CC3E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24062EED-CC7F-978B-B1C4-971C81AFB3C1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EF1C9CB-395A-67F0-47C6-3EF7D8A1E607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082943B5-1E63-E85B-71A7-6DCD319820DE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AD8DD98-5D0B-2198-4923-57DED9514449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A774FB06-35F9-E21F-6AFE-E45E35086D0D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7A64D38C-B273-4F07-18E2-C9FF9D72F01A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28018234-C5A2-1325-A7FE-F39732CD6D4D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AD5BD2F1-3E23-3786-B310-0CE85DE8D64C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0EB754C-3A4C-CF4A-7D25-596FA9633F22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634514F6-0F0C-A769-EBA9-C04A4E504173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DF9A3C1-DBF0-7934-1565-C3EC1665D5AB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DEBFFA4D-8AFC-AEFC-BF5E-70C747090B72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1A803267-3BBC-2FDD-E143-01D3E6655778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B2C9A524-3002-BDA3-7DFD-40152C644CB4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A0E73F77-1155-256F-416B-D90B43E6B305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FC60904-B470-CD13-A8DD-57ADE9C08083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60BDD7D3-9CF3-57D3-7FC7-CF611A4D0805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C0E09A3A-EA00-4866-6322-5116AF1E1553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ED1C0B00-BB74-A8C7-09BC-00691BF142E6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5226C7C-C1E6-C575-6F48-5BF8E4B023D4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122" name="右中括弧 121">
            <a:extLst>
              <a:ext uri="{FF2B5EF4-FFF2-40B4-BE49-F238E27FC236}">
                <a16:creationId xmlns:a16="http://schemas.microsoft.com/office/drawing/2014/main" id="{B53FF17B-2457-42FF-5A12-5A3DBE5195F9}"/>
              </a:ext>
            </a:extLst>
          </p:cNvPr>
          <p:cNvSpPr/>
          <p:nvPr/>
        </p:nvSpPr>
        <p:spPr>
          <a:xfrm rot="5400000">
            <a:off x="8928338" y="2331144"/>
            <a:ext cx="145517" cy="419981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A374BACA-A09D-6CA2-A409-3AADB7D7249B}"/>
              </a:ext>
            </a:extLst>
          </p:cNvPr>
          <p:cNvSpPr txBox="1"/>
          <p:nvPr/>
        </p:nvSpPr>
        <p:spPr>
          <a:xfrm>
            <a:off x="6345364" y="4694034"/>
            <a:ext cx="579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不是每個模型最後面都是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GAP + FC</a:t>
            </a:r>
          </a:p>
          <a:p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(E.g., VGG-16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的最後是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3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層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FC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、</a:t>
            </a:r>
            <a:r>
              <a:rPr kumimoji="1"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ViT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的最後只有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FC)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5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824A9-3AC5-2E75-E0A2-C6BDB4D7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Grad-CAM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07483C-B8B7-4D06-8925-5E39E19A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DE1D8-A067-FAE0-9982-FB34D06FC0D9}"/>
              </a:ext>
            </a:extLst>
          </p:cNvPr>
          <p:cNvSpPr txBox="1"/>
          <p:nvPr/>
        </p:nvSpPr>
        <p:spPr>
          <a:xfrm>
            <a:off x="3247362" y="6319020"/>
            <a:ext cx="688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Selvaraju, </a:t>
            </a:r>
            <a:r>
              <a:rPr kumimoji="1" lang="en" altLang="zh-TW" sz="1200" dirty="0" err="1"/>
              <a:t>Ramprasaath</a:t>
            </a:r>
            <a:r>
              <a:rPr kumimoji="1" lang="en" altLang="zh-TW" sz="1200" dirty="0"/>
              <a:t> R., et al. "Grad-cam: Visual explanations from deep networks via gradient-based localization." Proceedings of the IEEE international conference on computer vision. 2017.</a:t>
            </a:r>
            <a:endParaRPr kumimoji="1" lang="zh-TW" altLang="en-US" sz="1200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2EA073C-720F-2BD8-DD79-BC85A5C2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874" y="2950174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BB7A315-80BA-3133-C1E5-4B3733C7DCFC}"/>
              </a:ext>
            </a:extLst>
          </p:cNvPr>
          <p:cNvCxnSpPr>
            <a:cxnSpLocks/>
          </p:cNvCxnSpPr>
          <p:nvPr/>
        </p:nvCxnSpPr>
        <p:spPr>
          <a:xfrm>
            <a:off x="2156890" y="360703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ACE07BD-4056-2060-6FB3-532701592C1B}"/>
              </a:ext>
            </a:extLst>
          </p:cNvPr>
          <p:cNvSpPr/>
          <p:nvPr/>
        </p:nvSpPr>
        <p:spPr>
          <a:xfrm>
            <a:off x="2818772" y="3156561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4BBF514-2887-492D-009D-EFE0C2D1E980}"/>
              </a:ext>
            </a:extLst>
          </p:cNvPr>
          <p:cNvCxnSpPr>
            <a:cxnSpLocks/>
          </p:cNvCxnSpPr>
          <p:nvPr/>
        </p:nvCxnSpPr>
        <p:spPr>
          <a:xfrm>
            <a:off x="4606625" y="360703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47484F-B469-1078-9313-E4F48284F682}"/>
              </a:ext>
            </a:extLst>
          </p:cNvPr>
          <p:cNvSpPr txBox="1"/>
          <p:nvPr/>
        </p:nvSpPr>
        <p:spPr>
          <a:xfrm rot="5400000">
            <a:off x="6070508" y="354160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F813F89-1A47-A4BB-A814-E1788785F292}"/>
              </a:ext>
            </a:extLst>
          </p:cNvPr>
          <p:cNvSpPr/>
          <p:nvPr/>
        </p:nvSpPr>
        <p:spPr>
          <a:xfrm>
            <a:off x="6844095" y="308810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4FA6453-2EFB-1E63-487A-3230588C4CA4}"/>
              </a:ext>
            </a:extLst>
          </p:cNvPr>
          <p:cNvSpPr/>
          <p:nvPr/>
        </p:nvSpPr>
        <p:spPr>
          <a:xfrm>
            <a:off x="6841625" y="334573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EB2B725-7D8F-55B6-745F-5E9BD51A503A}"/>
              </a:ext>
            </a:extLst>
          </p:cNvPr>
          <p:cNvSpPr/>
          <p:nvPr/>
        </p:nvSpPr>
        <p:spPr>
          <a:xfrm>
            <a:off x="6848370" y="382499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F05C416-DA56-86FE-19BA-A7427B90D89E}"/>
              </a:ext>
            </a:extLst>
          </p:cNvPr>
          <p:cNvSpPr/>
          <p:nvPr/>
        </p:nvSpPr>
        <p:spPr>
          <a:xfrm>
            <a:off x="6849605" y="407271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E1499ED-E794-86B6-1112-07A8BF9EC1BE}"/>
              </a:ext>
            </a:extLst>
          </p:cNvPr>
          <p:cNvSpPr txBox="1"/>
          <p:nvPr/>
        </p:nvSpPr>
        <p:spPr>
          <a:xfrm>
            <a:off x="5992489" y="24169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3F963A2-0D5C-5B6B-29B2-21840D1D5729}"/>
              </a:ext>
            </a:extLst>
          </p:cNvPr>
          <p:cNvSpPr txBox="1"/>
          <p:nvPr/>
        </p:nvSpPr>
        <p:spPr>
          <a:xfrm>
            <a:off x="444587" y="1687751"/>
            <a:ext cx="194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Grad: gradients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E764BF6-929E-9E0B-1E29-17F8AA17BD4E}"/>
              </a:ext>
            </a:extLst>
          </p:cNvPr>
          <p:cNvSpPr txBox="1"/>
          <p:nvPr/>
        </p:nvSpPr>
        <p:spPr>
          <a:xfrm>
            <a:off x="6451337" y="4545710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DACB515-3863-9A25-8FB9-1F1135829FE9}"/>
              </a:ext>
            </a:extLst>
          </p:cNvPr>
          <p:cNvSpPr/>
          <p:nvPr/>
        </p:nvSpPr>
        <p:spPr>
          <a:xfrm>
            <a:off x="5402147" y="3351014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5602683-583B-9AC4-8F7D-74EBE2FEE5C1}"/>
              </a:ext>
            </a:extLst>
          </p:cNvPr>
          <p:cNvSpPr/>
          <p:nvPr/>
        </p:nvSpPr>
        <p:spPr>
          <a:xfrm>
            <a:off x="5440648" y="3384436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EEC0AC-6A20-4AEC-2430-CEA3BD2C94B7}"/>
              </a:ext>
            </a:extLst>
          </p:cNvPr>
          <p:cNvSpPr/>
          <p:nvPr/>
        </p:nvSpPr>
        <p:spPr>
          <a:xfrm>
            <a:off x="5482513" y="342059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1AB2B8-759C-F9FD-DB9F-78384FBA8620}"/>
              </a:ext>
            </a:extLst>
          </p:cNvPr>
          <p:cNvSpPr/>
          <p:nvPr/>
        </p:nvSpPr>
        <p:spPr>
          <a:xfrm>
            <a:off x="5558969" y="349868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C9E06F1-87B5-93CD-A3CE-FBC3AC0299B1}"/>
              </a:ext>
            </a:extLst>
          </p:cNvPr>
          <p:cNvSpPr/>
          <p:nvPr/>
        </p:nvSpPr>
        <p:spPr>
          <a:xfrm>
            <a:off x="5600833" y="3534847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B179649-1054-E28C-BDA1-B9F4123B6D46}"/>
              </a:ext>
            </a:extLst>
          </p:cNvPr>
          <p:cNvSpPr/>
          <p:nvPr/>
        </p:nvSpPr>
        <p:spPr>
          <a:xfrm>
            <a:off x="5640983" y="357245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A350EF8-6C3C-08EB-3874-171B33413CF4}"/>
              </a:ext>
            </a:extLst>
          </p:cNvPr>
          <p:cNvSpPr txBox="1"/>
          <p:nvPr/>
        </p:nvSpPr>
        <p:spPr>
          <a:xfrm rot="2700000">
            <a:off x="4587919" y="356877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D1733D-F482-56F1-1D5A-29F2F07E26F1}"/>
              </a:ext>
            </a:extLst>
          </p:cNvPr>
          <p:cNvSpPr txBox="1"/>
          <p:nvPr/>
        </p:nvSpPr>
        <p:spPr>
          <a:xfrm>
            <a:off x="2359595" y="4523771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AD52543-88AA-CEAA-6238-13C108E9946E}"/>
              </a:ext>
            </a:extLst>
          </p:cNvPr>
          <p:cNvSpPr txBox="1"/>
          <p:nvPr/>
        </p:nvSpPr>
        <p:spPr>
          <a:xfrm>
            <a:off x="5258974" y="4509549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55" name="肘形接點 54">
            <a:extLst>
              <a:ext uri="{FF2B5EF4-FFF2-40B4-BE49-F238E27FC236}">
                <a16:creationId xmlns:a16="http://schemas.microsoft.com/office/drawing/2014/main" id="{03384768-051E-31D2-2604-707DD50361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4387916" y="3620152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ACEBC3B-3DF2-8F74-EAAC-98FC4E110B9C}"/>
              </a:ext>
            </a:extLst>
          </p:cNvPr>
          <p:cNvCxnSpPr>
            <a:cxnSpLocks/>
          </p:cNvCxnSpPr>
          <p:nvPr/>
        </p:nvCxnSpPr>
        <p:spPr>
          <a:xfrm>
            <a:off x="6169827" y="361618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EFF2896-ED8E-E414-C0C6-266107B45E25}"/>
                  </a:ext>
                </a:extLst>
              </p:cNvPr>
              <p:cNvSpPr txBox="1"/>
              <p:nvPr/>
            </p:nvSpPr>
            <p:spPr>
              <a:xfrm>
                <a:off x="6955794" y="2986287"/>
                <a:ext cx="707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EFF2896-ED8E-E414-C0C6-266107B45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794" y="2986287"/>
                <a:ext cx="707278" cy="369332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EC68CF0-8AF7-1F9F-8C32-D1AEE0424112}"/>
                  </a:ext>
                </a:extLst>
              </p:cNvPr>
              <p:cNvSpPr txBox="1"/>
              <p:nvPr/>
            </p:nvSpPr>
            <p:spPr>
              <a:xfrm>
                <a:off x="5214390" y="5155880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EC68CF0-8AF7-1F9F-8C32-D1AEE0424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90" y="5155880"/>
                <a:ext cx="1033092" cy="42287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A11F02-0CEB-A77F-BF89-2C5F292119BF}"/>
                  </a:ext>
                </a:extLst>
              </p:cNvPr>
              <p:cNvSpPr txBox="1"/>
              <p:nvPr/>
            </p:nvSpPr>
            <p:spPr>
              <a:xfrm>
                <a:off x="5169466" y="3708147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A11F02-0CEB-A77F-BF89-2C5F2921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66" y="3708147"/>
                <a:ext cx="4525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271151A4-FED1-BCBD-7308-987B1F9D5A4B}"/>
                  </a:ext>
                </a:extLst>
              </p:cNvPr>
              <p:cNvSpPr txBox="1"/>
              <p:nvPr/>
            </p:nvSpPr>
            <p:spPr>
              <a:xfrm>
                <a:off x="8067479" y="2937668"/>
                <a:ext cx="3388250" cy="172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Step1: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計算特定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class 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對於任一張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feature map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 中每個位置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的梯度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271151A4-FED1-BCBD-7308-987B1F9D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479" y="2937668"/>
                <a:ext cx="3388250" cy="1723421"/>
              </a:xfrm>
              <a:prstGeom prst="rect">
                <a:avLst/>
              </a:prstGeom>
              <a:blipFill>
                <a:blip r:embed="rId6"/>
                <a:stretch>
                  <a:fillRect l="-1498" r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DB99B51-2764-7F25-D0CD-7B28624E51CA}"/>
                  </a:ext>
                </a:extLst>
              </p:cNvPr>
              <p:cNvSpPr txBox="1"/>
              <p:nvPr/>
            </p:nvSpPr>
            <p:spPr>
              <a:xfrm>
                <a:off x="8512955" y="1441530"/>
                <a:ext cx="3235745" cy="11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中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x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軸與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y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軸位置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的數目</a:t>
                </a:r>
                <a:endParaRPr lang="en-US" altLang="zh-TW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對應到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class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label ID</a:t>
                </a:r>
                <a:endParaRPr kumimoji="1" lang="zh-TW" altLang="en-US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DB99B51-2764-7F25-D0CD-7B28624E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55" y="1441530"/>
                <a:ext cx="3235745" cy="1101648"/>
              </a:xfrm>
              <a:prstGeom prst="rect">
                <a:avLst/>
              </a:prstGeom>
              <a:blipFill>
                <a:blip r:embed="rId7"/>
                <a:stretch>
                  <a:fillRect t="-3409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1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773-4E56-77DF-8A95-F8C5DA36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C8D671-9F25-B1CB-A58D-DB8389DE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Grad-CAM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DB898-D24D-2485-0403-2FCEAA59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21FDDF4-87AB-F45A-F7DE-F5EB17CD197C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D976524-D5E0-F432-EEDA-F7777020C24B}"/>
              </a:ext>
            </a:extLst>
          </p:cNvPr>
          <p:cNvSpPr/>
          <p:nvPr/>
        </p:nvSpPr>
        <p:spPr>
          <a:xfrm>
            <a:off x="4182060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C08C6D0-E8F0-ED1F-968A-B0E3C6740073}"/>
              </a:ext>
            </a:extLst>
          </p:cNvPr>
          <p:cNvSpPr/>
          <p:nvPr/>
        </p:nvSpPr>
        <p:spPr>
          <a:xfrm>
            <a:off x="3016912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09602A9-285C-3343-2A13-382DBFE11EEE}"/>
              </a:ext>
            </a:extLst>
          </p:cNvPr>
          <p:cNvSpPr/>
          <p:nvPr/>
        </p:nvSpPr>
        <p:spPr>
          <a:xfrm>
            <a:off x="1729716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4842BA5-3AAB-B3B6-F541-C4038EC3C20D}"/>
                  </a:ext>
                </a:extLst>
              </p:cNvPr>
              <p:cNvSpPr txBox="1"/>
              <p:nvPr/>
            </p:nvSpPr>
            <p:spPr>
              <a:xfrm>
                <a:off x="1080151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4842BA5-3AAB-B3B6-F541-C4038EC3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51" y="4973351"/>
                <a:ext cx="774761" cy="400110"/>
              </a:xfrm>
              <a:prstGeom prst="rect">
                <a:avLst/>
              </a:prstGeom>
              <a:blipFill>
                <a:blip r:embed="rId2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1FC397E-2160-6EE0-9BDF-397B70EA77DD}"/>
                  </a:ext>
                </a:extLst>
              </p:cNvPr>
              <p:cNvSpPr txBox="1"/>
              <p:nvPr/>
            </p:nvSpPr>
            <p:spPr>
              <a:xfrm>
                <a:off x="234007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1FC397E-2160-6EE0-9BDF-397B70EA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5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FBAE16C-6DB2-7850-A7BB-E1CB03344837}"/>
              </a:ext>
            </a:extLst>
          </p:cNvPr>
          <p:cNvSpPr txBox="1"/>
          <p:nvPr/>
        </p:nvSpPr>
        <p:spPr>
          <a:xfrm>
            <a:off x="1999100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A53D4611-3959-374B-4F0F-D0DE226D55D7}"/>
                  </a:ext>
                </a:extLst>
              </p:cNvPr>
              <p:cNvSpPr txBox="1"/>
              <p:nvPr/>
            </p:nvSpPr>
            <p:spPr>
              <a:xfrm>
                <a:off x="3558660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A53D4611-3959-374B-4F0F-D0DE226D5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60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519E57F-2355-9B7E-5932-91CAE86ABAD8}"/>
              </a:ext>
            </a:extLst>
          </p:cNvPr>
          <p:cNvSpPr txBox="1"/>
          <p:nvPr/>
        </p:nvSpPr>
        <p:spPr>
          <a:xfrm>
            <a:off x="3254062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E74ACD6-E05C-2AB6-BFC0-6AC9AF29A3A9}"/>
              </a:ext>
            </a:extLst>
          </p:cNvPr>
          <p:cNvSpPr txBox="1"/>
          <p:nvPr/>
        </p:nvSpPr>
        <p:spPr>
          <a:xfrm>
            <a:off x="4421201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FBEB2E8-A479-28A7-82EA-78378F4E6658}"/>
              </a:ext>
            </a:extLst>
          </p:cNvPr>
          <p:cNvSpPr/>
          <p:nvPr/>
        </p:nvSpPr>
        <p:spPr>
          <a:xfrm>
            <a:off x="6172720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EA96F2FE-9C8E-2EF6-E478-422D7500C0EF}"/>
                  </a:ext>
                </a:extLst>
              </p:cNvPr>
              <p:cNvSpPr txBox="1"/>
              <p:nvPr/>
            </p:nvSpPr>
            <p:spPr>
              <a:xfrm>
                <a:off x="5321417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EA96F2FE-9C8E-2EF6-E478-422D7500C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17" y="4973351"/>
                <a:ext cx="90903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276C8C5-4A1E-943E-8E0B-E8CC5F821C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76301CAD-BF99-DAEC-4B0E-471EF3D26476}"/>
              </a:ext>
            </a:extLst>
          </p:cNvPr>
          <p:cNvCxnSpPr>
            <a:cxnSpLocks/>
          </p:cNvCxnSpPr>
          <p:nvPr/>
        </p:nvCxnSpPr>
        <p:spPr>
          <a:xfrm>
            <a:off x="6665273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50DF8B1F-924A-FF68-780E-00E05D8E858F}"/>
              </a:ext>
            </a:extLst>
          </p:cNvPr>
          <p:cNvSpPr txBox="1"/>
          <p:nvPr/>
        </p:nvSpPr>
        <p:spPr>
          <a:xfrm>
            <a:off x="6585110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EFF3DF60-7E0D-453C-38EE-A29BCA432BF7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AE25A090-1256-13F4-3B47-DE642B44399D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2612D913-5353-1081-9CBB-D497DD4F2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1CF3C1B-417B-362E-CC53-49F51977EE20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687F6A10-0F2A-EC34-51B0-BE4576651EA8}"/>
              </a:ext>
            </a:extLst>
          </p:cNvPr>
          <p:cNvCxnSpPr>
            <a:cxnSpLocks/>
            <a:stCxn id="3" idx="2"/>
            <a:endCxn id="122" idx="2"/>
          </p:cNvCxnSpPr>
          <p:nvPr/>
        </p:nvCxnSpPr>
        <p:spPr>
          <a:xfrm rot="10800000" flipH="1" flipV="1">
            <a:off x="1156746" y="2561561"/>
            <a:ext cx="8718806" cy="2991725"/>
          </a:xfrm>
          <a:prstGeom prst="bentConnector4">
            <a:avLst>
              <a:gd name="adj1" fmla="val -11016"/>
              <a:gd name="adj2" fmla="val 1248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FD33A8BF-A68B-00B3-22F0-476F893B6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6349" y="1930370"/>
            <a:ext cx="1683177" cy="1262383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457CE97-3673-6C92-5CA3-413122F36077}"/>
              </a:ext>
            </a:extLst>
          </p:cNvPr>
          <p:cNvCxnSpPr>
            <a:cxnSpLocks/>
          </p:cNvCxnSpPr>
          <p:nvPr/>
        </p:nvCxnSpPr>
        <p:spPr>
          <a:xfrm>
            <a:off x="2577365" y="2587229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B80B89A-7E25-8089-0368-EE8E601D447B}"/>
              </a:ext>
            </a:extLst>
          </p:cNvPr>
          <p:cNvSpPr/>
          <p:nvPr/>
        </p:nvSpPr>
        <p:spPr>
          <a:xfrm>
            <a:off x="3239247" y="2136757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6EF9129-6F4D-D392-7DA1-BBF5229A9B98}"/>
              </a:ext>
            </a:extLst>
          </p:cNvPr>
          <p:cNvCxnSpPr>
            <a:cxnSpLocks/>
          </p:cNvCxnSpPr>
          <p:nvPr/>
        </p:nvCxnSpPr>
        <p:spPr>
          <a:xfrm>
            <a:off x="5027100" y="2587229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8DA6EF-4984-8E6B-B917-4EF39F62F3A4}"/>
              </a:ext>
            </a:extLst>
          </p:cNvPr>
          <p:cNvSpPr txBox="1"/>
          <p:nvPr/>
        </p:nvSpPr>
        <p:spPr>
          <a:xfrm rot="5400000">
            <a:off x="6490983" y="252180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7202B67-0094-8484-413F-EFEBF357A39F}"/>
              </a:ext>
            </a:extLst>
          </p:cNvPr>
          <p:cNvSpPr/>
          <p:nvPr/>
        </p:nvSpPr>
        <p:spPr>
          <a:xfrm>
            <a:off x="7264570" y="2068302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E336931-AD7F-99F5-FBA4-6E6E789C1C82}"/>
              </a:ext>
            </a:extLst>
          </p:cNvPr>
          <p:cNvSpPr/>
          <p:nvPr/>
        </p:nvSpPr>
        <p:spPr>
          <a:xfrm>
            <a:off x="7262100" y="2325926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458665A-8C95-9229-4EC6-CAEE2C65C7F4}"/>
              </a:ext>
            </a:extLst>
          </p:cNvPr>
          <p:cNvSpPr/>
          <p:nvPr/>
        </p:nvSpPr>
        <p:spPr>
          <a:xfrm>
            <a:off x="7268845" y="2805191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89C3BD1-0725-1964-B1A6-3BC920E13DA6}"/>
              </a:ext>
            </a:extLst>
          </p:cNvPr>
          <p:cNvSpPr/>
          <p:nvPr/>
        </p:nvSpPr>
        <p:spPr>
          <a:xfrm>
            <a:off x="7270080" y="3052913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395F53-AE5C-8008-EA23-718F1B11762B}"/>
              </a:ext>
            </a:extLst>
          </p:cNvPr>
          <p:cNvSpPr txBox="1"/>
          <p:nvPr/>
        </p:nvSpPr>
        <p:spPr>
          <a:xfrm>
            <a:off x="6412964" y="139714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409C0D-9207-6AD1-935F-04EFE89DCED9}"/>
              </a:ext>
            </a:extLst>
          </p:cNvPr>
          <p:cNvSpPr txBox="1"/>
          <p:nvPr/>
        </p:nvSpPr>
        <p:spPr>
          <a:xfrm>
            <a:off x="6871812" y="3525906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E5E74C-E22E-6CAB-A909-48EB1E1FD5EE}"/>
              </a:ext>
            </a:extLst>
          </p:cNvPr>
          <p:cNvSpPr/>
          <p:nvPr/>
        </p:nvSpPr>
        <p:spPr>
          <a:xfrm>
            <a:off x="5822622" y="233121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F5D2A4-1D0C-3966-2FE0-12B997E68B4C}"/>
              </a:ext>
            </a:extLst>
          </p:cNvPr>
          <p:cNvSpPr/>
          <p:nvPr/>
        </p:nvSpPr>
        <p:spPr>
          <a:xfrm>
            <a:off x="5861123" y="236463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1EAA53D-2AF9-871C-37E2-83A04125F411}"/>
              </a:ext>
            </a:extLst>
          </p:cNvPr>
          <p:cNvSpPr/>
          <p:nvPr/>
        </p:nvSpPr>
        <p:spPr>
          <a:xfrm>
            <a:off x="5902988" y="2400792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FEA5E6-B1A4-8436-EFF5-B64CB1152D7A}"/>
              </a:ext>
            </a:extLst>
          </p:cNvPr>
          <p:cNvSpPr/>
          <p:nvPr/>
        </p:nvSpPr>
        <p:spPr>
          <a:xfrm>
            <a:off x="5979444" y="247888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50C2B4-062B-C725-0F85-74D461340043}"/>
              </a:ext>
            </a:extLst>
          </p:cNvPr>
          <p:cNvSpPr/>
          <p:nvPr/>
        </p:nvSpPr>
        <p:spPr>
          <a:xfrm>
            <a:off x="6021308" y="251504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2C7C80-D579-2C11-F472-A2F2B2EA39F0}"/>
              </a:ext>
            </a:extLst>
          </p:cNvPr>
          <p:cNvSpPr/>
          <p:nvPr/>
        </p:nvSpPr>
        <p:spPr>
          <a:xfrm>
            <a:off x="6061458" y="255264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28FF790-DFD0-5B19-B2C8-3A5693BEF68D}"/>
              </a:ext>
            </a:extLst>
          </p:cNvPr>
          <p:cNvSpPr txBox="1"/>
          <p:nvPr/>
        </p:nvSpPr>
        <p:spPr>
          <a:xfrm rot="2700000">
            <a:off x="5008394" y="25489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2DC0B8-FA64-2FE1-B0D5-4AF0C033B9B8}"/>
              </a:ext>
            </a:extLst>
          </p:cNvPr>
          <p:cNvSpPr txBox="1"/>
          <p:nvPr/>
        </p:nvSpPr>
        <p:spPr>
          <a:xfrm>
            <a:off x="2780070" y="3503967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F27C59E-4246-D1C4-7690-6A27541D29A1}"/>
              </a:ext>
            </a:extLst>
          </p:cNvPr>
          <p:cNvSpPr txBox="1"/>
          <p:nvPr/>
        </p:nvSpPr>
        <p:spPr>
          <a:xfrm>
            <a:off x="5679449" y="3489745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0A9BB33F-654E-7F5D-0CFD-71A17821B7E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08391" y="2600348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DD3AED3-8B6E-E5A0-E0A8-908A373B1259}"/>
              </a:ext>
            </a:extLst>
          </p:cNvPr>
          <p:cNvCxnSpPr>
            <a:cxnSpLocks/>
          </p:cNvCxnSpPr>
          <p:nvPr/>
        </p:nvCxnSpPr>
        <p:spPr>
          <a:xfrm>
            <a:off x="6590302" y="259638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FB9A5B8-970D-26F5-F838-678A68D69B9F}"/>
                  </a:ext>
                </a:extLst>
              </p:cNvPr>
              <p:cNvSpPr txBox="1"/>
              <p:nvPr/>
            </p:nvSpPr>
            <p:spPr>
              <a:xfrm>
                <a:off x="5634865" y="4136076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FB9A5B8-970D-26F5-F838-678A68D6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865" y="4136076"/>
                <a:ext cx="1033092" cy="422873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70BC8EF-8D82-30B5-5015-573A677C7ADD}"/>
                  </a:ext>
                </a:extLst>
              </p:cNvPr>
              <p:cNvSpPr txBox="1"/>
              <p:nvPr/>
            </p:nvSpPr>
            <p:spPr>
              <a:xfrm>
                <a:off x="5589941" y="2688343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70BC8EF-8D82-30B5-5015-573A677C7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41" y="2688343"/>
                <a:ext cx="4525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15E19E7-EE6A-50E2-7975-C2824A97AA84}"/>
                  </a:ext>
                </a:extLst>
              </p:cNvPr>
              <p:cNvSpPr txBox="1"/>
              <p:nvPr/>
            </p:nvSpPr>
            <p:spPr>
              <a:xfrm>
                <a:off x="7983720" y="1819366"/>
                <a:ext cx="3388250" cy="156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Step2: 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模擬 </a:t>
                </a: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GAP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15E19E7-EE6A-50E2-7975-C2824A97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0" y="1819366"/>
                <a:ext cx="3388250" cy="1569019"/>
              </a:xfrm>
              <a:prstGeom prst="rect">
                <a:avLst/>
              </a:prstGeom>
              <a:blipFill>
                <a:blip r:embed="rId12"/>
                <a:stretch>
                  <a:fillRect l="-1493" t="-12097" b="-81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DD23D14-6BD5-B801-306F-A7154DB7EED8}"/>
                  </a:ext>
                </a:extLst>
              </p:cNvPr>
              <p:cNvSpPr txBox="1"/>
              <p:nvPr/>
            </p:nvSpPr>
            <p:spPr>
              <a:xfrm>
                <a:off x="587024" y="4306638"/>
                <a:ext cx="3896416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Step3: 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Feature maps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根據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相加</a:t>
                </a:r>
                <a:endParaRPr lang="zh-TW" altLang="zh-TW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DD23D14-6BD5-B801-306F-A7154DB7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4" y="4306638"/>
                <a:ext cx="3896416" cy="463140"/>
              </a:xfrm>
              <a:prstGeom prst="rect">
                <a:avLst/>
              </a:prstGeom>
              <a:blipFill>
                <a:blip r:embed="rId13"/>
                <a:stretch>
                  <a:fillRect l="-1303"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51F5AD9-8C0A-5CBF-BC45-93A8E3C46576}"/>
                  </a:ext>
                </a:extLst>
              </p:cNvPr>
              <p:cNvSpPr txBox="1"/>
              <p:nvPr/>
            </p:nvSpPr>
            <p:spPr>
              <a:xfrm>
                <a:off x="-2260059" y="4926118"/>
                <a:ext cx="6094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51F5AD9-8C0A-5CBF-BC45-93A8E3C4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0059" y="4926118"/>
                <a:ext cx="6094740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字方塊 86">
            <a:extLst>
              <a:ext uri="{FF2B5EF4-FFF2-40B4-BE49-F238E27FC236}">
                <a16:creationId xmlns:a16="http://schemas.microsoft.com/office/drawing/2014/main" id="{B493391B-864F-2BFE-6B53-392887B9ECB0}"/>
              </a:ext>
            </a:extLst>
          </p:cNvPr>
          <p:cNvSpPr txBox="1"/>
          <p:nvPr/>
        </p:nvSpPr>
        <p:spPr>
          <a:xfrm>
            <a:off x="653143" y="5420694"/>
            <a:ext cx="3896416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Step4: </a:t>
            </a:r>
            <a:r>
              <a:rPr kumimoji="1" lang="en-US" altLang="zh-TW" dirty="0" err="1">
                <a:solidFill>
                  <a:srgbClr val="0070C0"/>
                </a:solidFill>
                <a:ea typeface="Microsoft JhengHei" panose="020B0604030504040204" pitchFamily="34" charset="-120"/>
              </a:rPr>
              <a:t>ReLU</a:t>
            </a:r>
            <a:endParaRPr lang="zh-TW" altLang="zh-TW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259B0D2-4441-77A3-7026-018851A306FD}"/>
                  </a:ext>
                </a:extLst>
              </p:cNvPr>
              <p:cNvSpPr txBox="1"/>
              <p:nvPr/>
            </p:nvSpPr>
            <p:spPr>
              <a:xfrm>
                <a:off x="6272320" y="4926118"/>
                <a:ext cx="6008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259B0D2-4441-77A3-7026-018851A3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20" y="4926118"/>
                <a:ext cx="600888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476A63E-7FB0-AFFB-7BD9-DD2BAD963AA7}"/>
                  </a:ext>
                </a:extLst>
              </p:cNvPr>
              <p:cNvSpPr txBox="1"/>
              <p:nvPr/>
            </p:nvSpPr>
            <p:spPr>
              <a:xfrm>
                <a:off x="8600342" y="3448135"/>
                <a:ext cx="2777483" cy="380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en-US" altLang="zh-TW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的尺寸平方</a:t>
                </a:r>
                <a:endParaRPr lang="en-US" altLang="zh-TW" sz="1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476A63E-7FB0-AFFB-7BD9-DD2BAD963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42" y="3448135"/>
                <a:ext cx="2777483" cy="380745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57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/>
      <p:bldP spid="103" grpId="0"/>
      <p:bldP spid="104" grpId="0"/>
      <p:bldP spid="106" grpId="0"/>
      <p:bldP spid="107" grpId="0"/>
      <p:bldP spid="108" grpId="0"/>
      <p:bldP spid="109" grpId="0" animBg="1"/>
      <p:bldP spid="110" grpId="0"/>
      <p:bldP spid="116" grpId="0"/>
      <p:bldP spid="119" grpId="0"/>
      <p:bldP spid="122" grpId="0"/>
      <p:bldP spid="44" grpId="0"/>
      <p:bldP spid="86" grpId="0"/>
      <p:bldP spid="87" grpId="0"/>
      <p:bldP spid="95" grpId="0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DC5D4-75C2-C665-F152-B68F2C6B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F5A555F-0C80-BA43-9180-B9FB7167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為什麼要使用梯度？</a:t>
            </a:r>
          </a:p>
        </p:txBody>
      </p:sp>
      <p:pic>
        <p:nvPicPr>
          <p:cNvPr id="8" name="圖片 7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75648183-1930-4A69-AE37-3DE467B6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777" y="2051678"/>
            <a:ext cx="1683177" cy="1262383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7713F2B-4219-2AF8-CF66-28C5F955B504}"/>
              </a:ext>
            </a:extLst>
          </p:cNvPr>
          <p:cNvCxnSpPr>
            <a:cxnSpLocks/>
          </p:cNvCxnSpPr>
          <p:nvPr/>
        </p:nvCxnSpPr>
        <p:spPr>
          <a:xfrm>
            <a:off x="2172793" y="270853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738A91F-4639-9002-88C6-D6F3B542B325}"/>
              </a:ext>
            </a:extLst>
          </p:cNvPr>
          <p:cNvSpPr/>
          <p:nvPr/>
        </p:nvSpPr>
        <p:spPr>
          <a:xfrm>
            <a:off x="2834675" y="2258065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5891EFB-AEAA-8890-24DD-82305E73602F}"/>
              </a:ext>
            </a:extLst>
          </p:cNvPr>
          <p:cNvCxnSpPr>
            <a:cxnSpLocks/>
          </p:cNvCxnSpPr>
          <p:nvPr/>
        </p:nvCxnSpPr>
        <p:spPr>
          <a:xfrm>
            <a:off x="4622528" y="270853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25FE58-0C12-3D48-79D0-7E4C41673C44}"/>
              </a:ext>
            </a:extLst>
          </p:cNvPr>
          <p:cNvSpPr txBox="1"/>
          <p:nvPr/>
        </p:nvSpPr>
        <p:spPr>
          <a:xfrm rot="5400000">
            <a:off x="6086411" y="264311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69F844D-634A-E0CB-144F-E53D0251DF61}"/>
              </a:ext>
            </a:extLst>
          </p:cNvPr>
          <p:cNvSpPr/>
          <p:nvPr/>
        </p:nvSpPr>
        <p:spPr>
          <a:xfrm>
            <a:off x="6859998" y="2189610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3AD9202-8C86-AB43-2360-34150AF17656}"/>
              </a:ext>
            </a:extLst>
          </p:cNvPr>
          <p:cNvSpPr/>
          <p:nvPr/>
        </p:nvSpPr>
        <p:spPr>
          <a:xfrm>
            <a:off x="6857528" y="2447234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DB57F6E-F4B9-7F53-04FF-EC58084E741F}"/>
              </a:ext>
            </a:extLst>
          </p:cNvPr>
          <p:cNvSpPr/>
          <p:nvPr/>
        </p:nvSpPr>
        <p:spPr>
          <a:xfrm>
            <a:off x="6864273" y="2926499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8B87C75-41E1-7D75-22DE-7EF3F726DCA8}"/>
              </a:ext>
            </a:extLst>
          </p:cNvPr>
          <p:cNvSpPr/>
          <p:nvPr/>
        </p:nvSpPr>
        <p:spPr>
          <a:xfrm>
            <a:off x="6865508" y="3174221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4F6DEA3-E361-017B-E86E-446B1D112929}"/>
              </a:ext>
            </a:extLst>
          </p:cNvPr>
          <p:cNvSpPr txBox="1"/>
          <p:nvPr/>
        </p:nvSpPr>
        <p:spPr>
          <a:xfrm>
            <a:off x="6008392" y="151845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3C112E-7C27-D971-DCB0-96B68D11ECCD}"/>
              </a:ext>
            </a:extLst>
          </p:cNvPr>
          <p:cNvSpPr txBox="1"/>
          <p:nvPr/>
        </p:nvSpPr>
        <p:spPr>
          <a:xfrm>
            <a:off x="6467240" y="3647214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FB402C-2E7F-28AC-058F-C33D564FBE26}"/>
              </a:ext>
            </a:extLst>
          </p:cNvPr>
          <p:cNvSpPr/>
          <p:nvPr/>
        </p:nvSpPr>
        <p:spPr>
          <a:xfrm>
            <a:off x="5418050" y="245251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681089-9F3D-4AF9-5433-05CAF2FE0B68}"/>
              </a:ext>
            </a:extLst>
          </p:cNvPr>
          <p:cNvSpPr/>
          <p:nvPr/>
        </p:nvSpPr>
        <p:spPr>
          <a:xfrm>
            <a:off x="5456551" y="248594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B396DC-B34C-4D7F-95C4-1B0975ADB126}"/>
              </a:ext>
            </a:extLst>
          </p:cNvPr>
          <p:cNvSpPr/>
          <p:nvPr/>
        </p:nvSpPr>
        <p:spPr>
          <a:xfrm>
            <a:off x="5498416" y="252210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E0304C-C65F-2B21-68FB-5451EAA0B07F}"/>
              </a:ext>
            </a:extLst>
          </p:cNvPr>
          <p:cNvSpPr/>
          <p:nvPr/>
        </p:nvSpPr>
        <p:spPr>
          <a:xfrm>
            <a:off x="5574872" y="260019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D5CEE-E763-5E26-FEE2-2847F5478BDE}"/>
              </a:ext>
            </a:extLst>
          </p:cNvPr>
          <p:cNvSpPr/>
          <p:nvPr/>
        </p:nvSpPr>
        <p:spPr>
          <a:xfrm>
            <a:off x="5616736" y="263635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2540AB-E8A9-E26C-8E48-7DE8D8B4F1A1}"/>
              </a:ext>
            </a:extLst>
          </p:cNvPr>
          <p:cNvSpPr/>
          <p:nvPr/>
        </p:nvSpPr>
        <p:spPr>
          <a:xfrm>
            <a:off x="5656886" y="2673957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24EEBF-39F3-1911-AD3D-42222FFC33DD}"/>
              </a:ext>
            </a:extLst>
          </p:cNvPr>
          <p:cNvSpPr txBox="1"/>
          <p:nvPr/>
        </p:nvSpPr>
        <p:spPr>
          <a:xfrm rot="2700000">
            <a:off x="4603822" y="267028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2306018-F2CF-D2EF-9E98-4EE7F33D00E1}"/>
              </a:ext>
            </a:extLst>
          </p:cNvPr>
          <p:cNvSpPr txBox="1"/>
          <p:nvPr/>
        </p:nvSpPr>
        <p:spPr>
          <a:xfrm>
            <a:off x="2375498" y="3625275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56FD0A0-5287-E98F-D79F-9859CB78383D}"/>
              </a:ext>
            </a:extLst>
          </p:cNvPr>
          <p:cNvSpPr txBox="1"/>
          <p:nvPr/>
        </p:nvSpPr>
        <p:spPr>
          <a:xfrm>
            <a:off x="5274877" y="3611053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8084FF04-29E6-8F0C-EF09-79C362207CD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403819" y="2721656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B67115-EA54-4E7A-9086-F318F172949B}"/>
              </a:ext>
            </a:extLst>
          </p:cNvPr>
          <p:cNvCxnSpPr>
            <a:cxnSpLocks/>
          </p:cNvCxnSpPr>
          <p:nvPr/>
        </p:nvCxnSpPr>
        <p:spPr>
          <a:xfrm>
            <a:off x="6185730" y="2717691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01815A-9901-CC19-B4D7-B6F16096A2BF}"/>
                  </a:ext>
                </a:extLst>
              </p:cNvPr>
              <p:cNvSpPr txBox="1"/>
              <p:nvPr/>
            </p:nvSpPr>
            <p:spPr>
              <a:xfrm>
                <a:off x="6971697" y="2087791"/>
                <a:ext cx="707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01815A-9901-CC19-B4D7-B6F16096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97" y="2087791"/>
                <a:ext cx="7072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C71C2F2-19CB-1EA5-44B6-664D77974BB0}"/>
                  </a:ext>
                </a:extLst>
              </p:cNvPr>
              <p:cNvSpPr txBox="1"/>
              <p:nvPr/>
            </p:nvSpPr>
            <p:spPr>
              <a:xfrm>
                <a:off x="5230293" y="4257384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C71C2F2-19CB-1EA5-44B6-664D77974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293" y="4257384"/>
                <a:ext cx="1033092" cy="42287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4A2978-1613-D063-4BE6-FD6EB9419BE8}"/>
                  </a:ext>
                </a:extLst>
              </p:cNvPr>
              <p:cNvSpPr txBox="1"/>
              <p:nvPr/>
            </p:nvSpPr>
            <p:spPr>
              <a:xfrm>
                <a:off x="5185369" y="2809651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4A2978-1613-D063-4BE6-FD6EB9419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69" y="2809651"/>
                <a:ext cx="4525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B236DE3-0C02-A945-1A9B-A081C0F37201}"/>
                  </a:ext>
                </a:extLst>
              </p:cNvPr>
              <p:cNvSpPr txBox="1"/>
              <p:nvPr/>
            </p:nvSpPr>
            <p:spPr>
              <a:xfrm>
                <a:off x="8083382" y="2039172"/>
                <a:ext cx="3388250" cy="172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Step1: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計算特定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class 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對於任一張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feature map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 中每個位置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的梯度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B236DE3-0C02-A945-1A9B-A081C0F3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82" y="2039172"/>
                <a:ext cx="3388250" cy="1723421"/>
              </a:xfrm>
              <a:prstGeom prst="rect">
                <a:avLst/>
              </a:prstGeom>
              <a:blipFill>
                <a:blip r:embed="rId6"/>
                <a:stretch>
                  <a:fillRect l="-1493" r="-18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1F6DDCA-DB31-0A12-26B3-463261765963}"/>
                  </a:ext>
                </a:extLst>
              </p:cNvPr>
              <p:cNvSpPr txBox="1"/>
              <p:nvPr/>
            </p:nvSpPr>
            <p:spPr>
              <a:xfrm>
                <a:off x="8608371" y="287856"/>
                <a:ext cx="3235745" cy="11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中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x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軸與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y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軸位置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的數目</a:t>
                </a:r>
                <a:endParaRPr lang="en-US" altLang="zh-TW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對應到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class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label ID</a:t>
                </a:r>
                <a:endParaRPr kumimoji="1" lang="zh-TW" altLang="en-US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1F6DDCA-DB31-0A12-26B3-463261765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371" y="287856"/>
                <a:ext cx="3235745" cy="1101648"/>
              </a:xfrm>
              <a:prstGeom prst="rect">
                <a:avLst/>
              </a:prstGeom>
              <a:blipFill>
                <a:blip r:embed="rId7"/>
                <a:stretch>
                  <a:fillRect t="-2273"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8561EDA-4AA5-7F49-1940-3F508A1109A8}"/>
                  </a:ext>
                </a:extLst>
              </p:cNvPr>
              <p:cNvSpPr txBox="1"/>
              <p:nvPr/>
            </p:nvSpPr>
            <p:spPr>
              <a:xfrm>
                <a:off x="639758" y="5015259"/>
                <a:ext cx="11091943" cy="1518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代表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中任意位置的數值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的影響</a:t>
                </a:r>
                <a:endParaRPr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如果一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有位置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的影響很大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很大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)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，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也會跟著被放大，代表該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可能對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特別重要</a:t>
                </a: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8561EDA-4AA5-7F49-1940-3F508A110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8" y="5015259"/>
                <a:ext cx="11091943" cy="1518942"/>
              </a:xfrm>
              <a:prstGeom prst="rect">
                <a:avLst/>
              </a:prstGeom>
              <a:blipFill>
                <a:blip r:embed="rId8"/>
                <a:stretch>
                  <a:fillRect l="-458" b="-5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2441D-522A-AFD6-FF54-1E4BEF6E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Prediction of a Machine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3F25F7-40B4-ABC3-B9F0-0137F612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782946-3822-9E6B-2C62-7D23EBBA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0" y="2615567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752CA6-24F7-5749-C57F-411CB88E1687}"/>
              </a:ext>
            </a:extLst>
          </p:cNvPr>
          <p:cNvSpPr/>
          <p:nvPr/>
        </p:nvSpPr>
        <p:spPr>
          <a:xfrm>
            <a:off x="4013170" y="3085568"/>
            <a:ext cx="2011337" cy="1435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96057FE-3D2C-4387-52E0-BD4678AC787A}"/>
              </a:ext>
            </a:extLst>
          </p:cNvPr>
          <p:cNvCxnSpPr/>
          <p:nvPr/>
        </p:nvCxnSpPr>
        <p:spPr>
          <a:xfrm>
            <a:off x="2961951" y="32635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FA4C1D1D-C4E6-9D20-8B53-5887B1D45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167491" y="3899807"/>
            <a:ext cx="1043430" cy="1045987"/>
          </a:xfrm>
          <a:prstGeom prst="rect">
            <a:avLst/>
          </a:prstGeom>
        </p:spPr>
      </p:pic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C51E22A-34B0-BF5C-49B9-12E570D9DC05}"/>
              </a:ext>
            </a:extLst>
          </p:cNvPr>
          <p:cNvCxnSpPr/>
          <p:nvPr/>
        </p:nvCxnSpPr>
        <p:spPr>
          <a:xfrm>
            <a:off x="2961951" y="434810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095702D4-925A-3319-0900-43FF52F9C58C}"/>
              </a:ext>
            </a:extLst>
          </p:cNvPr>
          <p:cNvSpPr/>
          <p:nvPr/>
        </p:nvSpPr>
        <p:spPr>
          <a:xfrm>
            <a:off x="7332955" y="2997214"/>
            <a:ext cx="1065320" cy="5326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D6E6BE20-8D8E-B38B-1A12-66C79A988E09}"/>
              </a:ext>
            </a:extLst>
          </p:cNvPr>
          <p:cNvSpPr/>
          <p:nvPr/>
        </p:nvSpPr>
        <p:spPr>
          <a:xfrm>
            <a:off x="7332955" y="4081770"/>
            <a:ext cx="1065320" cy="5326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919F59C-2B84-0C6A-3FE3-4CFBB5D97B30}"/>
              </a:ext>
            </a:extLst>
          </p:cNvPr>
          <p:cNvCxnSpPr/>
          <p:nvPr/>
        </p:nvCxnSpPr>
        <p:spPr>
          <a:xfrm>
            <a:off x="6301434" y="32635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41A67BA-C3A3-837B-82A6-1F979465F64D}"/>
              </a:ext>
            </a:extLst>
          </p:cNvPr>
          <p:cNvCxnSpPr/>
          <p:nvPr/>
        </p:nvCxnSpPr>
        <p:spPr>
          <a:xfrm>
            <a:off x="6301434" y="434810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22507C-54CB-B085-1ED7-F1A0B5F0573C}"/>
              </a:ext>
            </a:extLst>
          </p:cNvPr>
          <p:cNvSpPr txBox="1"/>
          <p:nvPr/>
        </p:nvSpPr>
        <p:spPr>
          <a:xfrm>
            <a:off x="8637972" y="3591081"/>
            <a:ext cx="74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Why?</a:t>
            </a:r>
            <a:endParaRPr kumimoji="1" lang="zh-TW" altLang="en-US" b="1" dirty="0"/>
          </a:p>
        </p:txBody>
      </p:sp>
      <p:pic>
        <p:nvPicPr>
          <p:cNvPr id="21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11C2F00C-76B7-287C-F873-2EE8BC740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6" t="-5886" r="66078" b="52945"/>
          <a:stretch/>
        </p:blipFill>
        <p:spPr bwMode="auto">
          <a:xfrm>
            <a:off x="10961059" y="2968627"/>
            <a:ext cx="552161" cy="4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2B6EA323-F467-7382-72A4-6A597D425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t="27765" r="64577" b="61586"/>
          <a:stretch/>
        </p:blipFill>
        <p:spPr>
          <a:xfrm>
            <a:off x="11112810" y="4156490"/>
            <a:ext cx="333165" cy="39278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BE424F6-2B7B-720E-A695-E3B239AFC584}"/>
              </a:ext>
            </a:extLst>
          </p:cNvPr>
          <p:cNvSpPr txBox="1"/>
          <p:nvPr/>
        </p:nvSpPr>
        <p:spPr>
          <a:xfrm>
            <a:off x="9452095" y="3080871"/>
            <a:ext cx="16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模型可能看到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312DCE3-0B45-0F20-DFC2-077458E80625}"/>
              </a:ext>
            </a:extLst>
          </p:cNvPr>
          <p:cNvSpPr txBox="1"/>
          <p:nvPr/>
        </p:nvSpPr>
        <p:spPr>
          <a:xfrm>
            <a:off x="9452095" y="4187951"/>
            <a:ext cx="16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模型可能看到</a:t>
            </a:r>
          </a:p>
        </p:txBody>
      </p:sp>
      <p:pic>
        <p:nvPicPr>
          <p:cNvPr id="26" name="圖形 25" descr="紙箱 以實心填滿">
            <a:extLst>
              <a:ext uri="{FF2B5EF4-FFF2-40B4-BE49-F238E27FC236}">
                <a16:creationId xmlns:a16="http://schemas.microsoft.com/office/drawing/2014/main" id="{9E08E95B-ED78-F6A8-2D61-CE0527D5A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465" y="4679166"/>
            <a:ext cx="1822746" cy="182274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FAF2132-6D2E-20A0-5A66-D56CAE9CEB9F}"/>
              </a:ext>
            </a:extLst>
          </p:cNvPr>
          <p:cNvSpPr txBox="1"/>
          <p:nvPr/>
        </p:nvSpPr>
        <p:spPr>
          <a:xfrm>
            <a:off x="5904184" y="5282312"/>
            <a:ext cx="79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黑箱作業</a:t>
            </a:r>
          </a:p>
        </p:txBody>
      </p:sp>
    </p:spTree>
    <p:extLst>
      <p:ext uri="{BB962C8B-B14F-4D97-AF65-F5344CB8AC3E}">
        <p14:creationId xmlns:p14="http://schemas.microsoft.com/office/powerpoint/2010/main" val="35045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862E2-E401-789D-C8DB-667EFAB7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Automatic Evaluations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6ED8E-0153-C3DC-3C73-591544A9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3C1D08-21B4-169D-275E-BF1D142C7F3C}"/>
              </a:ext>
            </a:extLst>
          </p:cNvPr>
          <p:cNvSpPr txBox="1"/>
          <p:nvPr/>
        </p:nvSpPr>
        <p:spPr>
          <a:xfrm>
            <a:off x="653143" y="1931620"/>
            <a:ext cx="65196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Annotated datasets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 ILSVRC (ImageNet Large Scale Visual Recognition Challenge)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Localization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Human Evaluation</a:t>
            </a:r>
          </a:p>
        </p:txBody>
      </p:sp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9892DFBF-424E-BE5A-2810-5FF40400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93" y="2377076"/>
            <a:ext cx="3459804" cy="23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700B71-49CB-6B0E-40DD-F934A7E07BC5}"/>
              </a:ext>
            </a:extLst>
          </p:cNvPr>
          <p:cNvSpPr txBox="1"/>
          <p:nvPr/>
        </p:nvSpPr>
        <p:spPr>
          <a:xfrm>
            <a:off x="6894012" y="5170257"/>
            <a:ext cx="401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www.kaggle.com</a:t>
            </a:r>
            <a:r>
              <a:rPr kumimoji="1" lang="en-US" altLang="zh-TW" sz="1400" dirty="0"/>
              <a:t>/c/</a:t>
            </a:r>
            <a:r>
              <a:rPr kumimoji="1" lang="en-US" altLang="zh-TW" sz="1400" dirty="0" err="1"/>
              <a:t>imagenet</a:t>
            </a:r>
            <a:r>
              <a:rPr kumimoji="1" lang="en-US" altLang="zh-TW" sz="1400" dirty="0"/>
              <a:t>-object-localization-challenge/overview/description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4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E59DF-74BB-97FA-FEC0-A19C1D8A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Example: Medical Image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579D14-F1F9-AE05-1693-753DE53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CDEFA-7AF2-502B-CF5A-2861CE84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3" y="2522554"/>
            <a:ext cx="5330181" cy="26875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DE2B47-5847-945B-54C5-E566F2EC6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89" y="2522554"/>
            <a:ext cx="5330183" cy="26875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9191AC-19E3-027D-DCE7-3D371108C202}"/>
              </a:ext>
            </a:extLst>
          </p:cNvPr>
          <p:cNvSpPr txBox="1"/>
          <p:nvPr/>
        </p:nvSpPr>
        <p:spPr>
          <a:xfrm>
            <a:off x="550028" y="1829232"/>
            <a:ext cx="11091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Microsoft JhengHei" panose="020B0604030504040204" pitchFamily="34" charset="-120"/>
              </a:rPr>
              <a:t>Pelvic X-ray fracture classification with Grad-CAM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05D88D-0A72-83E9-0158-54D95827A0D9}"/>
              </a:ext>
            </a:extLst>
          </p:cNvPr>
          <p:cNvSpPr txBox="1"/>
          <p:nvPr/>
        </p:nvSpPr>
        <p:spPr>
          <a:xfrm>
            <a:off x="3048662" y="6271079"/>
            <a:ext cx="609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Cheng, Chi-Tung, et al. "Application of a deep learning algorithm for detection and visualization of hip fractures on plain pelvic radiographs." </a:t>
            </a:r>
            <a:r>
              <a:rPr lang="en" altLang="zh-TW" sz="1200" i="1" dirty="0"/>
              <a:t>European radiology</a:t>
            </a:r>
            <a:r>
              <a:rPr lang="en" altLang="zh-TW" sz="1200" dirty="0"/>
              <a:t> 29.10 (2019): 5469-5477.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12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88CE9-71DF-FCBC-E815-FECB872A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Example: VQA (Visual Question Answering)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C80175-23BD-1766-0636-50068465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F97B64-3FA2-D526-184E-61E6FD285F1F}"/>
              </a:ext>
            </a:extLst>
          </p:cNvPr>
          <p:cNvSpPr txBox="1"/>
          <p:nvPr/>
        </p:nvSpPr>
        <p:spPr>
          <a:xfrm>
            <a:off x="653143" y="1549202"/>
            <a:ext cx="6890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VQA with explanations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AC24D7-8D97-8CD3-CEDD-E2ECDA90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2968"/>
            <a:ext cx="3852793" cy="372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2E304B-BA90-B5FD-1332-856CFD3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42" y="2236481"/>
            <a:ext cx="2934550" cy="44308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4D253EE-6B8E-F35E-CD13-4B6A0F17B293}"/>
              </a:ext>
            </a:extLst>
          </p:cNvPr>
          <p:cNvSpPr txBox="1"/>
          <p:nvPr/>
        </p:nvSpPr>
        <p:spPr>
          <a:xfrm>
            <a:off x="7718722" y="1405484"/>
            <a:ext cx="385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Whitehouse, Chenxi, Tillman Weyde, and Pranava Swaroop </a:t>
            </a:r>
            <a:r>
              <a:rPr kumimoji="1" lang="en" altLang="zh-TW" sz="1200" dirty="0" err="1"/>
              <a:t>Madhyastha</a:t>
            </a:r>
            <a:r>
              <a:rPr kumimoji="1" lang="en" altLang="zh-TW" sz="1200" dirty="0"/>
              <a:t>. "Towards a Unified Model for Generating Answers and Explanations in Visual Question Answering." Findings of EACL 2023.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6CBD8-7DB8-E716-D63E-4F32D078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重要論文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AD927-C0AB-7CAF-98FC-B2BFC432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1A209D-A8F8-5AA7-B0D1-1A161413A470}"/>
              </a:ext>
            </a:extLst>
          </p:cNvPr>
          <p:cNvSpPr txBox="1"/>
          <p:nvPr/>
        </p:nvSpPr>
        <p:spPr>
          <a:xfrm>
            <a:off x="636815" y="1739896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Network In Network: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/abs/1312.4400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Class-activation Map (CAM):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/abs/1512.04150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Grad-CAM: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/abs/1610.02391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SHAP: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/abs/1705.07874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Guided back-propagation: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/pdf/1412.6806</a:t>
            </a:r>
          </a:p>
        </p:txBody>
      </p:sp>
    </p:spTree>
    <p:extLst>
      <p:ext uri="{BB962C8B-B14F-4D97-AF65-F5344CB8AC3E}">
        <p14:creationId xmlns:p14="http://schemas.microsoft.com/office/powerpoint/2010/main" val="243585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15EE-E7F6-E133-8696-E3FCB7EB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22D08-2FBE-51F9-5249-F90A4818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延伸主題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81224A-498A-D07E-54B3-79EA31E19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可不可以完全不要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FC layers?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576E14-C14E-DFAB-F939-16B90C2F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3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96051-D70D-FEC8-40DC-9640FB88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FC layers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會大量增加參數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82F11D-A11A-A1D0-D49E-6AF3DB6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07BB474-CADF-3775-EE21-11BC5113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BC34BB-1FD6-D141-13F2-0E031163CA64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00CA6C-235B-7D38-581B-8FF2FFB39A38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665285-2EAE-AD4F-6FDA-DF71AE551DAB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3CE83D-423F-60C3-05C6-3E8DFE03D206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A3E13D-DFB9-168E-B79F-43E2F7BA8CF4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81E799-8D44-379C-AE07-66B8F3A9134F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B05DB04-1018-6540-8B1B-CA5482054DC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C1DACFD-E6D4-D851-4C89-1DA03C3BFBF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D186B1C-3A62-BF43-D28B-26B014DB8FE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DDE76A6-7EF6-141A-2912-7739C3F400B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903A5A4-9B23-2696-E28D-095C1ED2C8D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EAE2DC38-9BD8-FA53-1B23-F7F50D12936C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6B76BBC-E45F-39B6-4711-ED093912C559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AA6415-A134-F90C-DCF3-3331A204AC12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8D17D4-9E02-6FC4-A3E8-7FA6C6580C6B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8D929E-B98E-9019-6AD5-F7C46F483B85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38E568-6181-E674-D451-53F465299B2B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E9C0A29-5A6F-D31E-B0BB-887C8E42722C}"/>
              </a:ext>
            </a:extLst>
          </p:cNvPr>
          <p:cNvSpPr/>
          <p:nvPr/>
        </p:nvSpPr>
        <p:spPr>
          <a:xfrm>
            <a:off x="8053269" y="4581784"/>
            <a:ext cx="1534867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FF25C44-54DF-C533-BCD8-AF794753F430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53B02B5A-36F5-0099-96DC-09EEB0F1BF71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59455A7-C05F-7B70-072B-3F8958E1A82F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19DB1FA-FAC2-F67B-E956-22D5ED45E318}"/>
              </a:ext>
            </a:extLst>
          </p:cNvPr>
          <p:cNvSpPr txBox="1"/>
          <p:nvPr/>
        </p:nvSpPr>
        <p:spPr>
          <a:xfrm>
            <a:off x="6165854" y="4174967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A0BFF906-1BBE-5429-67C4-F70E7FC8EBBD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A440E9D5-C169-219C-D237-4B2B1FD42CA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4FBC396E-DF33-1876-E6D5-69245C1EE25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CF229784-D614-42AE-369F-390CF784D11A}"/>
              </a:ext>
            </a:extLst>
          </p:cNvPr>
          <p:cNvSpPr/>
          <p:nvPr/>
        </p:nvSpPr>
        <p:spPr>
          <a:xfrm>
            <a:off x="7563775" y="2751156"/>
            <a:ext cx="2503503" cy="1581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62B4A81-745D-9F6C-ACFF-4B48F039932E}"/>
              </a:ext>
            </a:extLst>
          </p:cNvPr>
          <p:cNvSpPr txBox="1"/>
          <p:nvPr/>
        </p:nvSpPr>
        <p:spPr>
          <a:xfrm>
            <a:off x="9514888" y="4138793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可不可以不要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FC layers?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3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1F2B-28E1-2B66-FEAB-056B0AF3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E7DEA-8355-4ED7-1196-A6151E15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完全沒有採用 </a:t>
            </a:r>
            <a:r>
              <a:rPr kumimoji="1" lang="en" altLang="zh-TW" dirty="0">
                <a:ea typeface="Microsoft JhengHei" panose="020B0604030504040204" pitchFamily="34" charset="-120"/>
              </a:rPr>
              <a:t>FC layers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的模型</a:t>
            </a:r>
            <a:r>
              <a:rPr kumimoji="1" lang="en-US" altLang="zh-TW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ea typeface="Microsoft JhengHei" panose="020B0604030504040204" pitchFamily="34" charset="-120"/>
              </a:rPr>
              <a:t>論文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567A8-F2E4-47EC-1396-24E7133A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9C29E2-418D-B337-1552-B3906A59A2DB}"/>
              </a:ext>
            </a:extLst>
          </p:cNvPr>
          <p:cNvSpPr txBox="1"/>
          <p:nvPr/>
        </p:nvSpPr>
        <p:spPr>
          <a:xfrm>
            <a:off x="636815" y="1739896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Network In Network: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/abs/1312.4400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SqueezeNet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AlexNet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-level accuracy with 50x fewer parameters and &lt;0.5MB model size (ICLR 2017):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openreview.net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forum?id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=S1xh5sYgx</a:t>
            </a:r>
          </a:p>
        </p:txBody>
      </p:sp>
    </p:spTree>
    <p:extLst>
      <p:ext uri="{BB962C8B-B14F-4D97-AF65-F5344CB8AC3E}">
        <p14:creationId xmlns:p14="http://schemas.microsoft.com/office/powerpoint/2010/main" val="3526682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70D5-E913-A87A-D44E-9C2A3E783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24743-81D3-94DA-27CC-A5C5FF1A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數目調整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21C28C-B2A6-434F-45CD-C4F7D5C9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C8F812-92C8-F9BC-4918-8C69DBB76D90}"/>
              </a:ext>
            </a:extLst>
          </p:cNvPr>
          <p:cNvGrpSpPr/>
          <p:nvPr/>
        </p:nvGrpSpPr>
        <p:grpSpPr>
          <a:xfrm>
            <a:off x="1174361" y="2940928"/>
            <a:ext cx="602412" cy="588978"/>
            <a:chOff x="5639173" y="5405056"/>
            <a:chExt cx="1082734" cy="105858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B12D12-3236-EBDD-7662-2161666EB4FB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2F30EF-2306-28C7-4CFF-EA3A459B32EB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2800B3-298D-7253-43E9-4D7DCA96DA87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0D6495-E810-18EC-3355-3CFCEF15F63A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9D9A47-33EC-0BE9-F7B1-A8E00625BDE3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481B4A1-3DB8-1292-8ECE-D965AA9B6E85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FA18D6-3B9D-6677-16C8-0A6C77D1C858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214FD5-49EC-FCFD-BE7C-75FB77C376E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9ACA8F-C675-CFAA-8B63-471A80167783}"/>
              </a:ext>
            </a:extLst>
          </p:cNvPr>
          <p:cNvSpPr txBox="1"/>
          <p:nvPr/>
        </p:nvSpPr>
        <p:spPr>
          <a:xfrm>
            <a:off x="439966" y="219567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A6E70-EDED-C7D7-CB88-F36CF3720DEA}"/>
              </a:ext>
            </a:extLst>
          </p:cNvPr>
          <p:cNvSpPr/>
          <p:nvPr/>
        </p:nvSpPr>
        <p:spPr>
          <a:xfrm>
            <a:off x="2658496" y="296956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642143-57BB-1A99-2B0D-233C8CD715D5}"/>
              </a:ext>
            </a:extLst>
          </p:cNvPr>
          <p:cNvSpPr/>
          <p:nvPr/>
        </p:nvSpPr>
        <p:spPr>
          <a:xfrm>
            <a:off x="2696997" y="300298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2CDC4A-F2D3-B81A-D510-B71E326B4A56}"/>
              </a:ext>
            </a:extLst>
          </p:cNvPr>
          <p:cNvSpPr/>
          <p:nvPr/>
        </p:nvSpPr>
        <p:spPr>
          <a:xfrm>
            <a:off x="2738862" y="303914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E414ED-35CD-DE1F-0913-E8C0873674B1}"/>
              </a:ext>
            </a:extLst>
          </p:cNvPr>
          <p:cNvSpPr/>
          <p:nvPr/>
        </p:nvSpPr>
        <p:spPr>
          <a:xfrm>
            <a:off x="2815318" y="3117236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1B1905-3B1E-E1B5-5077-B62327E08450}"/>
              </a:ext>
            </a:extLst>
          </p:cNvPr>
          <p:cNvSpPr/>
          <p:nvPr/>
        </p:nvSpPr>
        <p:spPr>
          <a:xfrm>
            <a:off x="2857182" y="3153394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EC353D-6AE4-A3FB-EA12-3263A2C8E3BA}"/>
              </a:ext>
            </a:extLst>
          </p:cNvPr>
          <p:cNvSpPr/>
          <p:nvPr/>
        </p:nvSpPr>
        <p:spPr>
          <a:xfrm>
            <a:off x="2897332" y="319100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AA8206-28AC-FC39-78B8-CDC56F28B7D3}"/>
              </a:ext>
            </a:extLst>
          </p:cNvPr>
          <p:cNvSpPr txBox="1"/>
          <p:nvPr/>
        </p:nvSpPr>
        <p:spPr>
          <a:xfrm>
            <a:off x="1890967" y="219567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D3F28120-F75D-43FB-FCB7-10F26B8E4B80}"/>
              </a:ext>
            </a:extLst>
          </p:cNvPr>
          <p:cNvCxnSpPr>
            <a:cxnSpLocks/>
          </p:cNvCxnSpPr>
          <p:nvPr/>
        </p:nvCxnSpPr>
        <p:spPr>
          <a:xfrm>
            <a:off x="1933144" y="3169751"/>
            <a:ext cx="5963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CA6053-978C-3DA5-9198-ADFA79AF8866}"/>
              </a:ext>
            </a:extLst>
          </p:cNvPr>
          <p:cNvSpPr txBox="1"/>
          <p:nvPr/>
        </p:nvSpPr>
        <p:spPr>
          <a:xfrm>
            <a:off x="1751642" y="2832421"/>
            <a:ext cx="95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3x3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Conv</a:t>
            </a:r>
            <a:endParaRPr lang="en" altLang="zh-TW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0E861D-2CAC-9C80-4488-AB13B9E8F1DA}"/>
              </a:ext>
            </a:extLst>
          </p:cNvPr>
          <p:cNvSpPr txBox="1"/>
          <p:nvPr/>
        </p:nvSpPr>
        <p:spPr>
          <a:xfrm>
            <a:off x="4482306" y="2295417"/>
            <a:ext cx="2681753" cy="141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torch.nn.Conv2d(</a:t>
            </a:r>
          </a:p>
          <a:p>
            <a:pPr>
              <a:lnSpc>
                <a:spcPts val="1725"/>
              </a:lnSpc>
            </a:pP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=128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endParaRPr lang="en" altLang="zh-TW" b="0" dirty="0">
              <a:solidFill>
                <a:srgbClr val="11664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23BBBA6-B242-325D-B9B3-65A9EF99921C}"/>
              </a:ext>
            </a:extLst>
          </p:cNvPr>
          <p:cNvGrpSpPr/>
          <p:nvPr/>
        </p:nvGrpSpPr>
        <p:grpSpPr>
          <a:xfrm>
            <a:off x="1174361" y="5298727"/>
            <a:ext cx="602412" cy="588978"/>
            <a:chOff x="5639173" y="5405056"/>
            <a:chExt cx="1082734" cy="105858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55E10-1E3E-6A3F-B9E1-D12AF0C41D9C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22BE53-193B-F93F-E522-9E83E7CB589D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D551C3-64EC-6E7B-877B-2AE0C5FC5FBF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40DFC32-3308-E8CF-6749-3B10D5EBA830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F0B5AB-C2C3-1327-4AE4-6F8AFA43C808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2E3CC6-D56B-953A-7932-BA3F062080F8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5AB4E9-EE2F-41DE-92D1-EE86F9895918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F1C1A9-BBC2-0A70-839A-B4544E17D31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C686AE-2998-F59E-040F-17B364AF1D08}"/>
              </a:ext>
            </a:extLst>
          </p:cNvPr>
          <p:cNvSpPr txBox="1"/>
          <p:nvPr/>
        </p:nvSpPr>
        <p:spPr>
          <a:xfrm>
            <a:off x="439966" y="45534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9E00F16-7606-F596-BF29-4B9FB5CB5316}"/>
              </a:ext>
            </a:extLst>
          </p:cNvPr>
          <p:cNvSpPr/>
          <p:nvPr/>
        </p:nvSpPr>
        <p:spPr>
          <a:xfrm>
            <a:off x="2658496" y="532736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77F2B17-677C-E878-0F35-A9361586BEBD}"/>
              </a:ext>
            </a:extLst>
          </p:cNvPr>
          <p:cNvSpPr/>
          <p:nvPr/>
        </p:nvSpPr>
        <p:spPr>
          <a:xfrm>
            <a:off x="2696997" y="536078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4CBA9-4A0C-5F74-9127-06A6029EB39F}"/>
              </a:ext>
            </a:extLst>
          </p:cNvPr>
          <p:cNvSpPr/>
          <p:nvPr/>
        </p:nvSpPr>
        <p:spPr>
          <a:xfrm>
            <a:off x="2738862" y="5396942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A32CB4-7EE9-0A28-8C67-A96377C938F0}"/>
              </a:ext>
            </a:extLst>
          </p:cNvPr>
          <p:cNvSpPr/>
          <p:nvPr/>
        </p:nvSpPr>
        <p:spPr>
          <a:xfrm>
            <a:off x="2815318" y="547503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30EDA36-8DC2-9AE6-5AC5-5935AB2C3E6F}"/>
              </a:ext>
            </a:extLst>
          </p:cNvPr>
          <p:cNvSpPr/>
          <p:nvPr/>
        </p:nvSpPr>
        <p:spPr>
          <a:xfrm>
            <a:off x="2857182" y="551119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DA090A6-DC76-2016-F01C-BB080323B9E4}"/>
              </a:ext>
            </a:extLst>
          </p:cNvPr>
          <p:cNvSpPr/>
          <p:nvPr/>
        </p:nvSpPr>
        <p:spPr>
          <a:xfrm>
            <a:off x="2897332" y="554879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7E9F70B-7493-EE1A-B3D3-C7FDAED5654A}"/>
              </a:ext>
            </a:extLst>
          </p:cNvPr>
          <p:cNvSpPr txBox="1"/>
          <p:nvPr/>
        </p:nvSpPr>
        <p:spPr>
          <a:xfrm>
            <a:off x="1890967" y="45534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A1C9A91B-D283-E72F-4B4D-69FD29A2EEB6}"/>
              </a:ext>
            </a:extLst>
          </p:cNvPr>
          <p:cNvCxnSpPr>
            <a:cxnSpLocks/>
          </p:cNvCxnSpPr>
          <p:nvPr/>
        </p:nvCxnSpPr>
        <p:spPr>
          <a:xfrm>
            <a:off x="1933144" y="5527550"/>
            <a:ext cx="5963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14F62A-6C86-467B-C599-06E76618B82C}"/>
              </a:ext>
            </a:extLst>
          </p:cNvPr>
          <p:cNvSpPr txBox="1"/>
          <p:nvPr/>
        </p:nvSpPr>
        <p:spPr>
          <a:xfrm>
            <a:off x="4317450" y="4462792"/>
            <a:ext cx="254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1 x 1 convolution</a:t>
            </a:r>
            <a:endParaRPr kumimoji="1" lang="zh-TW" altLang="en-US" sz="20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9BC2A2C-DF62-06F7-7BCE-1125141D2F87}"/>
              </a:ext>
            </a:extLst>
          </p:cNvPr>
          <p:cNvSpPr txBox="1"/>
          <p:nvPr/>
        </p:nvSpPr>
        <p:spPr>
          <a:xfrm>
            <a:off x="1699388" y="5182760"/>
            <a:ext cx="95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1x1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Conv</a:t>
            </a:r>
            <a:endParaRPr lang="en" altLang="zh-TW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281B02-CB79-A229-A626-F90F40322280}"/>
              </a:ext>
            </a:extLst>
          </p:cNvPr>
          <p:cNvSpPr txBox="1"/>
          <p:nvPr/>
        </p:nvSpPr>
        <p:spPr>
          <a:xfrm>
            <a:off x="4668397" y="4862902"/>
            <a:ext cx="2681753" cy="141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torch.nn.Conv2d(</a:t>
            </a:r>
          </a:p>
          <a:p>
            <a:pPr>
              <a:lnSpc>
                <a:spcPts val="1725"/>
              </a:lnSpc>
            </a:pP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=128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endParaRPr lang="en" altLang="zh-TW" b="0" dirty="0">
              <a:solidFill>
                <a:srgbClr val="11664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5B10DE-8586-69C0-77C8-39854DE8A336}"/>
              </a:ext>
            </a:extLst>
          </p:cNvPr>
          <p:cNvSpPr txBox="1"/>
          <p:nvPr/>
        </p:nvSpPr>
        <p:spPr>
          <a:xfrm>
            <a:off x="4741225" y="15895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寫法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D233EC9-2AAD-C632-0731-83821F8F731D}"/>
              </a:ext>
            </a:extLst>
          </p:cNvPr>
          <p:cNvSpPr txBox="1"/>
          <p:nvPr/>
        </p:nvSpPr>
        <p:spPr>
          <a:xfrm>
            <a:off x="8475655" y="1589559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參數 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(weights)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數量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B710E2E-C36E-9134-A738-346151935782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BA4CB2-3993-DE7B-E1ED-3B7F5EBF52FD}"/>
              </a:ext>
            </a:extLst>
          </p:cNvPr>
          <p:cNvSpPr txBox="1"/>
          <p:nvPr/>
        </p:nvSpPr>
        <p:spPr>
          <a:xfrm>
            <a:off x="8505284" y="2633048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128*10*3*3 = 11,520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639695C-3B8C-CE7C-7304-AFF3D345E127}"/>
              </a:ext>
            </a:extLst>
          </p:cNvPr>
          <p:cNvSpPr txBox="1"/>
          <p:nvPr/>
        </p:nvSpPr>
        <p:spPr>
          <a:xfrm>
            <a:off x="8505283" y="5087696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128*10*1*1 =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1,280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7EDFB7-C483-D33F-954B-7BE6FC4DE87F}"/>
              </a:ext>
            </a:extLst>
          </p:cNvPr>
          <p:cNvSpPr txBox="1"/>
          <p:nvPr/>
        </p:nvSpPr>
        <p:spPr>
          <a:xfrm>
            <a:off x="6861448" y="6286193"/>
            <a:ext cx="494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Reference: https://</a:t>
            </a:r>
            <a:r>
              <a:rPr kumimoji="1" lang="en-US" altLang="zh-TW" sz="1200" dirty="0" err="1"/>
              <a:t>docs.pytorch.org</a:t>
            </a:r>
            <a:r>
              <a:rPr kumimoji="1" lang="en-US" altLang="zh-TW" sz="1200" dirty="0"/>
              <a:t>/docs/stable/generated/torch.nn.Conv2d.html</a:t>
            </a:r>
            <a:endParaRPr kumimoji="1"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FEC2CD-D9BF-9B62-FD10-B4CFA6D0C91C}"/>
              </a:ext>
            </a:extLst>
          </p:cNvPr>
          <p:cNvSpPr txBox="1"/>
          <p:nvPr/>
        </p:nvSpPr>
        <p:spPr>
          <a:xfrm rot="2700000">
            <a:off x="1851631" y="31828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49C99BE-3DEF-4BF8-AE96-637B8CE9F326}"/>
              </a:ext>
            </a:extLst>
          </p:cNvPr>
          <p:cNvSpPr txBox="1"/>
          <p:nvPr/>
        </p:nvSpPr>
        <p:spPr>
          <a:xfrm rot="2700000">
            <a:off x="1832151" y="551492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31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6" grpId="0"/>
      <p:bldP spid="47" grpId="0"/>
      <p:bldP spid="48" grpId="0"/>
      <p:bldP spid="3" grpId="0"/>
      <p:bldP spid="24" grpId="0"/>
      <p:bldP spid="45" grpId="0"/>
      <p:bldP spid="49" grpId="0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9ED4B-0908-C24A-8F7B-6B0160E3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 x 1 Convolution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1A23E-86CE-FA92-3C93-4D0126C8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847C996-91DF-B0E7-4717-F1BD40241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5394"/>
              </p:ext>
            </p:extLst>
          </p:nvPr>
        </p:nvGraphicFramePr>
        <p:xfrm>
          <a:off x="777964" y="2165288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AF6218-AB7A-8113-3ED2-BCF6CDEFC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51407"/>
              </p:ext>
            </p:extLst>
          </p:nvPr>
        </p:nvGraphicFramePr>
        <p:xfrm>
          <a:off x="5878401" y="2657250"/>
          <a:ext cx="467853" cy="467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936605-A07C-DB1E-CA3A-A494A98F990C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DBF225-AA34-16BA-B0DB-D38DFDF45387}"/>
              </a:ext>
            </a:extLst>
          </p:cNvPr>
          <p:cNvSpPr/>
          <p:nvPr/>
        </p:nvSpPr>
        <p:spPr>
          <a:xfrm>
            <a:off x="777721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F1BF5-F8D5-22F4-A447-42393D9533CB}"/>
              </a:ext>
            </a:extLst>
          </p:cNvPr>
          <p:cNvSpPr txBox="1"/>
          <p:nvPr/>
        </p:nvSpPr>
        <p:spPr>
          <a:xfrm>
            <a:off x="5147593" y="3279938"/>
            <a:ext cx="1896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假設數值為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89DF36-8050-4D02-113B-DCF7C2AF393C}"/>
              </a:ext>
            </a:extLst>
          </p:cNvPr>
          <p:cNvSpPr/>
          <p:nvPr/>
        </p:nvSpPr>
        <p:spPr>
          <a:xfrm>
            <a:off x="141316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B11AC4-EA7B-88E2-AF70-FBBDD5410F8B}"/>
              </a:ext>
            </a:extLst>
          </p:cNvPr>
          <p:cNvSpPr/>
          <p:nvPr/>
        </p:nvSpPr>
        <p:spPr>
          <a:xfrm>
            <a:off x="204459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D70CDB-AEE7-0D80-02B5-06CBABA3E656}"/>
              </a:ext>
            </a:extLst>
          </p:cNvPr>
          <p:cNvSpPr/>
          <p:nvPr/>
        </p:nvSpPr>
        <p:spPr>
          <a:xfrm>
            <a:off x="2696752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4F952A-8027-985E-DB6E-7428CB1E222D}"/>
              </a:ext>
            </a:extLst>
          </p:cNvPr>
          <p:cNvSpPr/>
          <p:nvPr/>
        </p:nvSpPr>
        <p:spPr>
          <a:xfrm>
            <a:off x="333842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30321D-7DE6-C39E-D1E9-A4CC82C8930C}"/>
              </a:ext>
            </a:extLst>
          </p:cNvPr>
          <p:cNvSpPr/>
          <p:nvPr/>
        </p:nvSpPr>
        <p:spPr>
          <a:xfrm>
            <a:off x="3973867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FEECE9-9D92-B965-4546-ECBF655258FE}"/>
              </a:ext>
            </a:extLst>
          </p:cNvPr>
          <p:cNvSpPr txBox="1"/>
          <p:nvPr/>
        </p:nvSpPr>
        <p:spPr>
          <a:xfrm>
            <a:off x="7045537" y="221445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172E306-036E-11A7-77BF-CCF5F842074A}"/>
              </a:ext>
            </a:extLst>
          </p:cNvPr>
          <p:cNvSpPr txBox="1"/>
          <p:nvPr/>
        </p:nvSpPr>
        <p:spPr>
          <a:xfrm>
            <a:off x="7666365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806657-1AB3-EF6D-BFB0-11246C4AA761}"/>
              </a:ext>
            </a:extLst>
          </p:cNvPr>
          <p:cNvSpPr txBox="1"/>
          <p:nvPr/>
        </p:nvSpPr>
        <p:spPr>
          <a:xfrm>
            <a:off x="8287193" y="221445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93DC1A5-7943-FD09-0CCB-63FF4CE31AAB}"/>
              </a:ext>
            </a:extLst>
          </p:cNvPr>
          <p:cNvSpPr txBox="1"/>
          <p:nvPr/>
        </p:nvSpPr>
        <p:spPr>
          <a:xfrm>
            <a:off x="8908021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B05372A-64B1-8B04-9E34-B545FE94B147}"/>
              </a:ext>
            </a:extLst>
          </p:cNvPr>
          <p:cNvSpPr txBox="1"/>
          <p:nvPr/>
        </p:nvSpPr>
        <p:spPr>
          <a:xfrm>
            <a:off x="9528849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F6C81DB-9813-24A4-A361-24ECB91A8494}"/>
              </a:ext>
            </a:extLst>
          </p:cNvPr>
          <p:cNvSpPr txBox="1"/>
          <p:nvPr/>
        </p:nvSpPr>
        <p:spPr>
          <a:xfrm>
            <a:off x="10149675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33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32" grpId="0"/>
      <p:bldP spid="33" grpId="0"/>
      <p:bldP spid="34" grpId="0"/>
      <p:bldP spid="35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B1AC-4138-D7A4-7A54-688F8BE0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8D09BBA1-8654-2E1B-1C5D-DF009A29C0E8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0172ED-46F3-5BDE-9A3A-42B65B1171AD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C0C333-B098-FB93-B3E0-B78EBA60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CNN with 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323A6-29B8-2B41-53E5-97F30F7B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DA8F98-E481-C526-6CBA-65DA388D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7DC4A5-9643-888B-CFBD-8AC63823E6BB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F93F9-280D-2F18-E7D3-0E845557924B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FAC2FB-927C-3C89-B031-D2FC9064EDBD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3A7094-C6FF-F69E-F2B4-F270A75EF696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FD25BCE-A367-D25F-0FA9-80F8789B733B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B69434-8ADA-D1E9-FFE9-0B0CF8A89A61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090233-B3B2-CC56-5279-1D6DC09553D6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A17612-65A4-3735-E9F8-F8C1C04B603E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FD5F45A-2DCC-A1AA-B0C5-1128B845582D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80140D6-0405-32D8-78AF-384BD980A1DD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F1280B-8B03-F3F8-3EEC-24A6FF6C7AAF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B6BC0F-D8EF-D406-A78F-1C022730FCA6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2436D06-DE24-C63A-04A2-1956CBFCF110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0E0BBAB-BE66-D862-9579-1C88FCD7FB73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C509335-DBFC-B389-72A2-24220D9A4DD6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B91612-0BC0-94A2-E4DB-D41678626F97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3911341-AC2B-ABC0-4EC3-7331DE12E4C9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97806BB-94F6-B995-B4BE-36819AED7006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EFDD10E-88B4-752F-4177-B0A91C34961A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853D66-72AA-7FCD-CEAE-901199BB9F00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3548A0-AC12-7623-8885-CE3854A0C598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2AF33F2-C8A6-066D-3EAC-4E3F4FBC8896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2C6939-CC26-2A98-486C-8BE7BD353BCC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55DB43A-3817-A6E3-5A8B-D2BA13440E1C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E844FB1-A4D6-FB5B-5671-170616A9C03B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12E24CA-B4B7-B921-635C-2A2D47F207C3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9DC7794-538B-E1EF-FF20-E54C43D875BB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DE8DCB89-3CC4-F64A-D62D-F9074FA16F66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465CABA-69E2-CFCC-612A-145929EF4DC4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35A9694-7EC7-E9BD-3EEB-24C7DDB73356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61555CB-1191-2902-6C04-427D5E9812E1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74E4C84-9B30-25FB-6564-BFD82F1B7E1B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091E5D6-C60C-D274-79AD-E269E9A1EE57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209C2E8-AA33-894E-914C-8318B599901B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2AE8FA3-1248-3D87-57E8-7A904DA947F1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DAACA12-66BA-9BE2-EDC7-AA1E159D88B0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A089DAD5-25EF-9F48-F6A7-52110D4B3C71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AC26799-D191-01C5-8E01-E7828D179D98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3E26D6-4F7B-32F3-5C31-C48A59F88187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30C1DDF-C0FD-C00A-AC30-1DF117DBBFE8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AAC3D09-C25A-6730-2711-D2C049A06897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2B6E9C6-F4DC-5EEA-341A-E5D77F3AE77A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F9B50E8-7571-807C-FB34-B4073B4F2970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7760712-82C7-1E90-0EDA-E9853DC49FD3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F07D4CB0-C1CF-F655-916F-152EEDF8BE62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3C2FB626-04CC-66E1-F604-1290BA055ADD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359B19C7-6D48-51CD-4CAD-390BCCC37BC7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1965F84-6A58-A9CD-4BEC-A5DB0D2D9D89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D622289A-F1D0-891D-71BB-6561DD391BFE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B20F97B-A247-7231-21DA-FAFD68A28B8C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CDDD6E2E-22A8-6AB7-0CF9-5446F233A7F2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95A96A6-F130-20B4-FC3D-A89C5A4BA3AE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AE93CC7E-6239-2004-0D79-70E44AF1B6D6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81C4703-F7DB-60D5-29EC-96C2F86A68C8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5F382A5-13F1-36C1-4248-9BDC6ACEB924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BBE4313-46CE-8FE2-DCCA-87BF88F02900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060D6E54-AD81-5479-4F08-1DD105912441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94D0018-C5B2-A462-657B-55B97D42C68B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92D18BC6-6B6B-ABEC-CEEE-250C9E58338C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FAF387BB-FDDE-B817-0FBC-AE90DCF80BC1}"/>
              </a:ext>
            </a:extLst>
          </p:cNvPr>
          <p:cNvCxnSpPr>
            <a:cxnSpLocks/>
          </p:cNvCxnSpPr>
          <p:nvPr/>
        </p:nvCxnSpPr>
        <p:spPr>
          <a:xfrm>
            <a:off x="6664115" y="5518254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0646E936-1D00-A954-E150-B51209019EF5}"/>
              </a:ext>
            </a:extLst>
          </p:cNvPr>
          <p:cNvSpPr txBox="1"/>
          <p:nvPr/>
        </p:nvSpPr>
        <p:spPr>
          <a:xfrm>
            <a:off x="9164145" y="5122060"/>
            <a:ext cx="1137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GAP</a:t>
            </a:r>
            <a:endParaRPr lang="en" altLang="zh-TW" sz="2000" b="1" dirty="0">
              <a:solidFill>
                <a:srgbClr val="FF0000"/>
              </a:solidFill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5A663C7E-1E1A-9BC7-3B73-B86F233667F0}"/>
              </a:ext>
            </a:extLst>
          </p:cNvPr>
          <p:cNvCxnSpPr>
            <a:cxnSpLocks/>
          </p:cNvCxnSpPr>
          <p:nvPr/>
        </p:nvCxnSpPr>
        <p:spPr>
          <a:xfrm>
            <a:off x="9364214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309376BF-6FF1-35A2-8085-FF8A38C89835}"/>
              </a:ext>
            </a:extLst>
          </p:cNvPr>
          <p:cNvSpPr txBox="1"/>
          <p:nvPr/>
        </p:nvSpPr>
        <p:spPr>
          <a:xfrm>
            <a:off x="10142382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A3AE3C51-11AF-F166-413E-B68A3DDAA0E4}"/>
              </a:ext>
            </a:extLst>
          </p:cNvPr>
          <p:cNvSpPr txBox="1"/>
          <p:nvPr/>
        </p:nvSpPr>
        <p:spPr>
          <a:xfrm>
            <a:off x="8979939" y="549424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47C4F32B-1E5D-2817-CE10-1985E8848322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82F9BC50-5004-413B-CC41-BFCB9B20BAFF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9E279AB4-3147-B928-CE7D-A4A6393E4BB1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9D1D383-E644-3CC0-4485-D572442D5B18}"/>
              </a:ext>
            </a:extLst>
          </p:cNvPr>
          <p:cNvGrpSpPr/>
          <p:nvPr/>
        </p:nvGrpSpPr>
        <p:grpSpPr>
          <a:xfrm>
            <a:off x="8241699" y="5262273"/>
            <a:ext cx="602412" cy="588978"/>
            <a:chOff x="5639173" y="5405056"/>
            <a:chExt cx="1082734" cy="105858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195BD29-EC2E-5907-3D99-C2FCDCC74335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35993A-935B-F61A-83EC-7AD472EC1855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02D15CD-3B39-70ED-F96B-711B4270E5CD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80F3DC1-7310-2E7A-DB67-87E8DFF00498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FBF75EB-5F46-93BF-ED84-5B1D94976401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B0B59F3-BE29-3E1B-4D3E-DD52CD0955BC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A814E91-8EAE-B84E-0157-470ABB3B3931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634DE28-0409-643C-C904-F7C71F5F10AF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86B814-9449-4ACD-6E0E-BC68B7154C37}"/>
              </a:ext>
            </a:extLst>
          </p:cNvPr>
          <p:cNvSpPr txBox="1"/>
          <p:nvPr/>
        </p:nvSpPr>
        <p:spPr>
          <a:xfrm>
            <a:off x="7507304" y="451702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D5E946-336C-B978-2EEC-9BFE67030F66}"/>
              </a:ext>
            </a:extLst>
          </p:cNvPr>
          <p:cNvSpPr txBox="1"/>
          <p:nvPr/>
        </p:nvSpPr>
        <p:spPr>
          <a:xfrm>
            <a:off x="6476741" y="5180326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/>
              <a:t>Conv3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FA8232-49FE-823B-8B70-BB5739CBF2B7}"/>
              </a:ext>
            </a:extLst>
          </p:cNvPr>
          <p:cNvSpPr txBox="1"/>
          <p:nvPr/>
        </p:nvSpPr>
        <p:spPr>
          <a:xfrm>
            <a:off x="6511254" y="5532794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ea typeface="Microsoft JhengHei" panose="020B0604030504040204" pitchFamily="34" charset="-120"/>
              </a:rPr>
              <a:t>調整通道數</a:t>
            </a:r>
            <a:r>
              <a:rPr lang="en-US" altLang="zh-TW" sz="1600" dirty="0">
                <a:ea typeface="Microsoft JhengHei" panose="020B0604030504040204" pitchFamily="34" charset="-120"/>
              </a:rPr>
              <a:t>)</a:t>
            </a:r>
            <a:endParaRPr lang="en" altLang="zh-TW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31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91" grpId="0"/>
      <p:bldP spid="198" grpId="0"/>
      <p:bldP spid="23" grpId="0"/>
      <p:bldP spid="30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56D34-AC6D-16B6-DF8E-DE3EEEA7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Example: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382039-DA1B-20C9-0388-0E6F674C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4E78DD-65A8-AFC6-3358-02B8E1D66E74}"/>
              </a:ext>
            </a:extLst>
          </p:cNvPr>
          <p:cNvSpPr txBox="1"/>
          <p:nvPr/>
        </p:nvSpPr>
        <p:spPr>
          <a:xfrm>
            <a:off x="653143" y="1671351"/>
            <a:ext cx="68907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Test model: resnet18 pre-trained on ImageNet-1K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Method: Class activation map (CAM) </a:t>
            </a:r>
          </a:p>
        </p:txBody>
      </p:sp>
      <p:pic>
        <p:nvPicPr>
          <p:cNvPr id="7" name="圖片 6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B08D5D49-496C-D9E3-D112-0DBBE17F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51" y="3001326"/>
            <a:ext cx="2326619" cy="3102159"/>
          </a:xfrm>
          <a:prstGeom prst="rect">
            <a:avLst/>
          </a:prstGeom>
        </p:spPr>
      </p:pic>
      <p:pic>
        <p:nvPicPr>
          <p:cNvPr id="9" name="圖片 8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9CF7AC9-A77D-3ACD-1E14-71CA7B82B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2796" y="3389096"/>
            <a:ext cx="3102159" cy="2326619"/>
          </a:xfrm>
          <a:prstGeom prst="rect">
            <a:avLst/>
          </a:prstGeom>
        </p:spPr>
      </p:pic>
      <p:pic>
        <p:nvPicPr>
          <p:cNvPr id="11" name="圖片 10" descr="一張含有 狗, 卡通, 室內 的圖片&#10;&#10;AI 產生的內容可能不正確。">
            <a:extLst>
              <a:ext uri="{FF2B5EF4-FFF2-40B4-BE49-F238E27FC236}">
                <a16:creationId xmlns:a16="http://schemas.microsoft.com/office/drawing/2014/main" id="{6A3CAA3D-8E33-3B21-F3CA-CC2F5DE46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38" y="3001326"/>
            <a:ext cx="2326620" cy="310215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37E7C-E2FA-26FA-3210-D61B4F5D5551}"/>
              </a:ext>
            </a:extLst>
          </p:cNvPr>
          <p:cNvSpPr txBox="1"/>
          <p:nvPr/>
        </p:nvSpPr>
        <p:spPr>
          <a:xfrm>
            <a:off x="4977627" y="2485586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Pembroke Welsh Corgi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79615B-2D1C-4AE8-054F-1639F06E5DC4}"/>
              </a:ext>
            </a:extLst>
          </p:cNvPr>
          <p:cNvSpPr txBox="1"/>
          <p:nvPr/>
        </p:nvSpPr>
        <p:spPr>
          <a:xfrm>
            <a:off x="7664692" y="2485585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window shade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2F7D9B-4E96-BF63-1501-DBF8CC9B3D90}"/>
              </a:ext>
            </a:extLst>
          </p:cNvPr>
          <p:cNvSpPr txBox="1"/>
          <p:nvPr/>
        </p:nvSpPr>
        <p:spPr>
          <a:xfrm>
            <a:off x="2208519" y="2485584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754489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1DC4E-29F7-9660-940D-5867712ED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79ABDD0-D9A0-AE8A-64AA-D4EF176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PyTorch</a:t>
            </a:r>
            <a:endParaRPr lang="zh-TW" altLang="en-US" sz="7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E04AFB2-E07B-1CF1-D1EB-F03CF34E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9CFFC7-78FA-3D36-4A38-C0211E3C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7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A76B-EAC9-AE0C-CA8B-39EDCABA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2A818-CE0D-CC00-C4E6-67CBF637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Class-activation Map (CAM)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E9EF4-BCEC-E183-ED98-BF0E2080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B2BAB733-5342-6AF6-9307-9BB8FAB8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4A22A75-E06E-6EB4-DC20-82E97B363DF6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C2F23FC-6D1D-4DD2-14CE-6E3596133E18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A77FE8-D164-E43B-DAC3-5E392707E4A5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0936A1-7556-21D6-D06E-C5E998A0731E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E05C46-035D-C4A5-8038-4E9629DAAB12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CD0DAE-AA9C-68CA-1AFD-CCC21339F3D1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9A7830-6209-7C5E-A74E-CC66E529AAD6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371913-8758-1B23-EF60-8310E0F60D5B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C80640-2B6C-FCE0-514A-AD696C062E91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37EE6F-1235-3019-4F1F-6E32641EEC47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(512, 7, 7)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6C85070-028A-D90E-0317-E357781ED6AB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323B5F-B38B-6ABC-DB80-CC15ACA00756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F14DAE4D-74FD-8058-6335-79EE3576D8B3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B69AD45C-C9FF-65F4-1122-4AFCA9B3E987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C0A4C9BB-5582-826F-9852-4CCBA37B0383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664F2ED-4CB9-0CBF-5881-48981367369D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793CAFAD-DDBA-EB2C-15DF-44F3D55E5DD2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448AB878-72F8-D591-0462-208B12256411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2E8DBCE-C6E7-BD4F-89F7-A4008B500A35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63A1142-6277-ECA8-5283-CB272128943D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357B70-ECC6-D3FB-DE11-AC0D6543DE3E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C035A95-5853-C675-CB9B-9ECEBE07F081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0EE23808-290E-E098-090C-DBC85024EA5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400071C-6B1D-14F9-7442-FF110D6EDC10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D75392D-0165-AD39-EBC7-E2A519DE3922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AFEF688-D7C8-731F-6313-DFC22DC45AA9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D7D0476-C01E-D13A-1C72-3C11DC11154C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DAAE4A89-78FD-44A3-ED39-B262446E75BB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512A380E-401E-4D8E-E1AB-31841FCC312B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91EA04AC-559E-7E5F-ACA0-D0537B91D94A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B36E0273-36AE-9016-BD53-57B30CEE9388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5A552C36-AC61-BB59-C363-6C747E9FD44D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574B541-BBDB-1F88-A3F8-DD7FAA3A0BD8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B90E37-19A9-ACD8-11D4-80B4975A0AC6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B991159-77D4-74CD-D113-9813C1C8ED8E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BF233C7-16FE-70C2-F564-63AC58DB2F3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DFD51A2-EA7D-AFF4-99EE-9CDE3BD8B38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76DA601-9156-574F-A2C4-D6945FABEAB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BC702C6-88D8-1820-95C4-41C86C4FBD06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35CEA10-83DB-80AD-94C6-1DF8DE75F199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4B00BEB0-82A4-BBBB-07C7-CF3166BDF777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E940CA19-A5C5-7B04-5C2C-E5ED7E7C1B15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57527FF-F9F4-F81F-436B-3F2AD447A5B1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17E29670-FC93-E4E5-9300-3B4C678239B1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44B48F0-58B1-80BC-BE40-18DC3731C556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5B362FA0-D6F1-CDAD-CCBF-2940079C3F98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1126A0D-16F0-31FE-F002-513405A45814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95319E20-D6A2-60B9-8905-810C814D9D20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BC2EDF97-7145-82CD-3AC9-95808DDC3A1A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30C9276-B034-ACEF-9B24-6E6CED4E0677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6B82A87C-760D-0A0C-CCE1-D78D2BE922E2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AEDC15C-1900-62CA-0843-5749BA500107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4CFB61D2-F938-4B44-D16D-7A0D4ED88391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43D431D8-4A91-41C5-FA62-A98C997D9850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FA93B72-997B-26F1-1537-ED6EFFB5F42C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024143A-5C40-8C74-D252-D35C1E1F1A9D}"/>
              </a:ext>
            </a:extLst>
          </p:cNvPr>
          <p:cNvSpPr/>
          <p:nvPr/>
        </p:nvSpPr>
        <p:spPr>
          <a:xfrm>
            <a:off x="4008249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B4DABD-9FCE-D186-D4E4-B26330602B7C}"/>
              </a:ext>
            </a:extLst>
          </p:cNvPr>
          <p:cNvSpPr/>
          <p:nvPr/>
        </p:nvSpPr>
        <p:spPr>
          <a:xfrm>
            <a:off x="2654176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A846447-DCC4-125A-9F12-8B0CDA4412BA}"/>
              </a:ext>
            </a:extLst>
          </p:cNvPr>
          <p:cNvSpPr/>
          <p:nvPr/>
        </p:nvSpPr>
        <p:spPr>
          <a:xfrm>
            <a:off x="123851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7CEF6E25-69F2-0C03-1654-9A476551741C}"/>
                  </a:ext>
                </a:extLst>
              </p:cNvPr>
              <p:cNvSpPr txBox="1"/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B3A1D090-64E2-5B44-DD2E-0FCEA87B9904}"/>
                  </a:ext>
                </a:extLst>
              </p:cNvPr>
              <p:cNvSpPr txBox="1"/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0AF9379-8F4C-D1A9-9576-CA965160896C}"/>
              </a:ext>
            </a:extLst>
          </p:cNvPr>
          <p:cNvSpPr txBox="1"/>
          <p:nvPr/>
        </p:nvSpPr>
        <p:spPr>
          <a:xfrm>
            <a:off x="1560794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49E0B0D-06EE-19F9-5953-01AC6EBA5D77}"/>
                  </a:ext>
                </a:extLst>
              </p:cNvPr>
              <p:cNvSpPr txBox="1"/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D819F7D-AB0C-BF2F-9F2B-50D67EC7A511}"/>
              </a:ext>
            </a:extLst>
          </p:cNvPr>
          <p:cNvSpPr txBox="1"/>
          <p:nvPr/>
        </p:nvSpPr>
        <p:spPr>
          <a:xfrm>
            <a:off x="2891326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92C35C83-F460-2794-7D59-6B31CC15851B}"/>
              </a:ext>
            </a:extLst>
          </p:cNvPr>
          <p:cNvSpPr txBox="1"/>
          <p:nvPr/>
        </p:nvSpPr>
        <p:spPr>
          <a:xfrm>
            <a:off x="4322960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8D1898C-914B-D368-78BE-D13E922423D6}"/>
              </a:ext>
            </a:extLst>
          </p:cNvPr>
          <p:cNvSpPr/>
          <p:nvPr/>
        </p:nvSpPr>
        <p:spPr>
          <a:xfrm>
            <a:off x="619539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06DD40AD-1A77-EC6A-4D8E-F3E24686A43D}"/>
                  </a:ext>
                </a:extLst>
              </p:cNvPr>
              <p:cNvSpPr txBox="1"/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blipFill>
                <a:blip r:embed="rId6"/>
                <a:stretch>
                  <a:fillRect t="-9375" r="-1370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D95A3CAA-5178-D150-B9E4-20E754C96B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70DC7FBC-49F8-5973-FBF1-A7BDCABE98F8}"/>
              </a:ext>
            </a:extLst>
          </p:cNvPr>
          <p:cNvCxnSpPr>
            <a:cxnSpLocks/>
          </p:cNvCxnSpPr>
          <p:nvPr/>
        </p:nvCxnSpPr>
        <p:spPr>
          <a:xfrm>
            <a:off x="6635045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82D3E74-1976-159D-635F-6F6954D71BE4}"/>
              </a:ext>
            </a:extLst>
          </p:cNvPr>
          <p:cNvSpPr txBox="1"/>
          <p:nvPr/>
        </p:nvSpPr>
        <p:spPr>
          <a:xfrm>
            <a:off x="6554882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7C4E0F7C-C707-BAF3-0056-7F4154A0591C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075C23FF-E7CD-D71D-368D-660DDC6E482A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AACC7212-2566-C33E-8746-74DFDBA2C2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F6B9F3D-34FB-9A78-B804-B0EE5EB08008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969DD1A7-5E73-F677-FD81-F7868FD8B454}"/>
              </a:ext>
            </a:extLst>
          </p:cNvPr>
          <p:cNvCxnSpPr>
            <a:stCxn id="6" idx="2"/>
            <a:endCxn id="122" idx="2"/>
          </p:cNvCxnSpPr>
          <p:nvPr/>
        </p:nvCxnSpPr>
        <p:spPr>
          <a:xfrm rot="10800000" flipH="1" flipV="1">
            <a:off x="725276" y="2754381"/>
            <a:ext cx="9150276" cy="2798905"/>
          </a:xfrm>
          <a:prstGeom prst="bentConnector4">
            <a:avLst>
              <a:gd name="adj1" fmla="val -4798"/>
              <a:gd name="adj2" fmla="val 124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D7B284FA-CC3C-A984-E31A-34B3531D7818}"/>
              </a:ext>
            </a:extLst>
          </p:cNvPr>
          <p:cNvSpPr txBox="1"/>
          <p:nvPr/>
        </p:nvSpPr>
        <p:spPr>
          <a:xfrm>
            <a:off x="7859632" y="1007835"/>
            <a:ext cx="395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600" dirty="0">
                <a:ea typeface="Microsoft JhengHei" panose="020B0604030504040204" pitchFamily="34" charset="-120"/>
              </a:rPr>
              <a:t>假設使用 </a:t>
            </a:r>
            <a:r>
              <a:rPr kumimoji="1" lang="en-US" altLang="zh-TW" sz="1600" dirty="0">
                <a:ea typeface="Microsoft JhengHei" panose="020B0604030504040204" pitchFamily="34" charset="-120"/>
              </a:rPr>
              <a:t>ImageNet pre-trained model</a:t>
            </a:r>
            <a:endParaRPr kumimoji="1" lang="zh-TW" altLang="en-US" sz="16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557E174-1D4F-5D7D-BEE3-1C8DF7189E57}"/>
                  </a:ext>
                </a:extLst>
              </p:cNvPr>
              <p:cNvSpPr txBox="1"/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50440FC2-7E84-BBE6-4618-EC20E8257A10}"/>
                  </a:ext>
                </a:extLst>
              </p:cNvPr>
              <p:cNvSpPr txBox="1"/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511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blipFill>
                <a:blip r:embed="rId11"/>
                <a:stretch>
                  <a:fillRect r="-23256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2185E533-4BE9-1C43-3EA4-CBAFB5E88BBC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CBF2-8A47-3721-F9A9-7A1C2477A45C}"/>
              </a:ext>
            </a:extLst>
          </p:cNvPr>
          <p:cNvSpPr txBox="1"/>
          <p:nvPr/>
        </p:nvSpPr>
        <p:spPr>
          <a:xfrm>
            <a:off x="5165846" y="3975134"/>
            <a:ext cx="240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需要取得中間輸出</a:t>
            </a:r>
          </a:p>
        </p:txBody>
      </p:sp>
    </p:spTree>
    <p:extLst>
      <p:ext uri="{BB962C8B-B14F-4D97-AF65-F5344CB8AC3E}">
        <p14:creationId xmlns:p14="http://schemas.microsoft.com/office/powerpoint/2010/main" val="109801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55904-FF4F-64E5-B748-27108879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register_forward_hook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1CC0D-F194-F851-3F13-52C8AD67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圖片 4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9296A217-AF89-1339-4560-B443675C5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746" y="2723825"/>
            <a:ext cx="1683177" cy="1262383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AD5106F-7DA5-5C2D-096F-471F7D8E40C6}"/>
              </a:ext>
            </a:extLst>
          </p:cNvPr>
          <p:cNvCxnSpPr>
            <a:cxnSpLocks/>
          </p:cNvCxnSpPr>
          <p:nvPr/>
        </p:nvCxnSpPr>
        <p:spPr>
          <a:xfrm>
            <a:off x="1967965" y="3376076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9A6FA86-E978-E862-4DDC-7BFA8474DBE4}"/>
              </a:ext>
            </a:extLst>
          </p:cNvPr>
          <p:cNvSpPr/>
          <p:nvPr/>
        </p:nvSpPr>
        <p:spPr>
          <a:xfrm rot="16200000">
            <a:off x="1731483" y="3191911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2C1507-9E1D-EDDD-3DA5-2F8C3CDBBA8A}"/>
              </a:ext>
            </a:extLst>
          </p:cNvPr>
          <p:cNvSpPr/>
          <p:nvPr/>
        </p:nvSpPr>
        <p:spPr>
          <a:xfrm rot="16200000">
            <a:off x="2133192" y="3191910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C60240-10D2-A3B0-06AA-7A27026575BA}"/>
              </a:ext>
            </a:extLst>
          </p:cNvPr>
          <p:cNvSpPr/>
          <p:nvPr/>
        </p:nvSpPr>
        <p:spPr>
          <a:xfrm>
            <a:off x="5971265" y="332251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F6D3F4-208F-03F5-8419-9FE3EA5F745D}"/>
              </a:ext>
            </a:extLst>
          </p:cNvPr>
          <p:cNvSpPr/>
          <p:nvPr/>
        </p:nvSpPr>
        <p:spPr>
          <a:xfrm>
            <a:off x="6009766" y="335594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11B299-A097-12D4-E295-928BB3D15E6C}"/>
              </a:ext>
            </a:extLst>
          </p:cNvPr>
          <p:cNvSpPr/>
          <p:nvPr/>
        </p:nvSpPr>
        <p:spPr>
          <a:xfrm>
            <a:off x="6051631" y="339210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6B858B-BD7D-1CC4-2FFF-15E6980AA26C}"/>
              </a:ext>
            </a:extLst>
          </p:cNvPr>
          <p:cNvSpPr/>
          <p:nvPr/>
        </p:nvSpPr>
        <p:spPr>
          <a:xfrm>
            <a:off x="6128087" y="347019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59581A-61FC-D0D7-6D43-902477FB50D3}"/>
              </a:ext>
            </a:extLst>
          </p:cNvPr>
          <p:cNvSpPr/>
          <p:nvPr/>
        </p:nvSpPr>
        <p:spPr>
          <a:xfrm>
            <a:off x="6169951" y="350635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BB324C-2464-B260-0D51-E3A5406212CF}"/>
              </a:ext>
            </a:extLst>
          </p:cNvPr>
          <p:cNvSpPr/>
          <p:nvPr/>
        </p:nvSpPr>
        <p:spPr>
          <a:xfrm>
            <a:off x="6210101" y="3543957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6B5C1B-40C3-9A36-25FE-BD5217F4ADA0}"/>
              </a:ext>
            </a:extLst>
          </p:cNvPr>
          <p:cNvSpPr txBox="1"/>
          <p:nvPr/>
        </p:nvSpPr>
        <p:spPr>
          <a:xfrm>
            <a:off x="5262247" y="25939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(512, 7, 7)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2497D8-69E1-1C57-307D-B64CA1C526BB}"/>
              </a:ext>
            </a:extLst>
          </p:cNvPr>
          <p:cNvSpPr txBox="1"/>
          <p:nvPr/>
        </p:nvSpPr>
        <p:spPr>
          <a:xfrm rot="2700000">
            <a:off x="5157037" y="354028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2ED281-32D4-8FAF-6266-36833EF7F469}"/>
              </a:ext>
            </a:extLst>
          </p:cNvPr>
          <p:cNvSpPr/>
          <p:nvPr/>
        </p:nvSpPr>
        <p:spPr>
          <a:xfrm>
            <a:off x="7878888" y="262114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DCEC7F6-AF41-845E-CFBD-9C00BAD48465}"/>
              </a:ext>
            </a:extLst>
          </p:cNvPr>
          <p:cNvSpPr/>
          <p:nvPr/>
        </p:nvSpPr>
        <p:spPr>
          <a:xfrm>
            <a:off x="7880123" y="286887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0D117EC-0ECC-1628-D72A-0BFA25C2E193}"/>
              </a:ext>
            </a:extLst>
          </p:cNvPr>
          <p:cNvSpPr/>
          <p:nvPr/>
        </p:nvSpPr>
        <p:spPr>
          <a:xfrm>
            <a:off x="7877653" y="312649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9FC47A5-BBCF-AEDC-A63F-BC8B58A02158}"/>
              </a:ext>
            </a:extLst>
          </p:cNvPr>
          <p:cNvSpPr/>
          <p:nvPr/>
        </p:nvSpPr>
        <p:spPr>
          <a:xfrm>
            <a:off x="7884398" y="36057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F861AF1-924C-19B6-1F5D-6786CA59853D}"/>
              </a:ext>
            </a:extLst>
          </p:cNvPr>
          <p:cNvSpPr/>
          <p:nvPr/>
        </p:nvSpPr>
        <p:spPr>
          <a:xfrm>
            <a:off x="7885633" y="385348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7EF52BB-7936-4105-0353-140C3D92A07F}"/>
              </a:ext>
            </a:extLst>
          </p:cNvPr>
          <p:cNvSpPr/>
          <p:nvPr/>
        </p:nvSpPr>
        <p:spPr>
          <a:xfrm>
            <a:off x="7883163" y="411110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877D97-FB24-355A-DB58-65184F4C71E0}"/>
              </a:ext>
            </a:extLst>
          </p:cNvPr>
          <p:cNvSpPr txBox="1"/>
          <p:nvPr/>
        </p:nvSpPr>
        <p:spPr>
          <a:xfrm rot="5400000">
            <a:off x="7111926" y="329198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8EE98A-D59A-9505-DB22-B64DA3D1DD6D}"/>
              </a:ext>
            </a:extLst>
          </p:cNvPr>
          <p:cNvSpPr txBox="1"/>
          <p:nvPr/>
        </p:nvSpPr>
        <p:spPr>
          <a:xfrm>
            <a:off x="7052028" y="219437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F585372-6856-265E-8DE5-DE073770BE0D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096300" y="276013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89F3B01-D442-02CB-A803-C45AB73BBB4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093830" y="298304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7CBB136-2CAD-E4E0-04D1-DF7B921F61F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097304" y="298304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EDBDE7E-85AE-7BB6-3A2F-6330EF2DCCA5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105992" y="300961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7BCD1C6-245E-45F3-CB50-CACC2575C731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101146" y="371883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D535C8A-7A23-41DB-20D6-3818989F3AF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8101146" y="372246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3BE9CB8-B374-84C4-D798-939E38369C8C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099110" y="371993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0FD4966-F820-A504-9F17-68E9BB523B8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118842" y="396765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409E36B-C15B-DF80-1E71-B6025315BE4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108283" y="396765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A933D7E-9735-01C5-DBB3-B1CCB0D44FD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096300" y="371993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C8E3C59-83AF-7AAF-FBA5-B1B6BA69D1D4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101146" y="323620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ABF720C-F04F-4F09-120C-8D9392345D3C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8091360" y="274684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7F379A5-DADB-3C66-C7EE-B74C5D5BE92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8121238" y="324066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47B6247-08FB-5FD0-52F1-C0F795F1009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102526" y="323727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696831BA-5646-5269-7CE8-1B40842B5CF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8115728" y="323076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E30D0B8-96C9-D5F9-9E51-06F3E247783C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096777" y="299603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C7BD6C0-B32C-24FA-5F09-5D1AE1F9B7B4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084471" y="273841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7539FE9-62B3-3C19-9E1F-E6E30B869E8B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117583" y="298304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822B20-14CC-3DC9-4106-03AD9FA11BCB}"/>
              </a:ext>
            </a:extLst>
          </p:cNvPr>
          <p:cNvSpPr txBox="1"/>
          <p:nvPr/>
        </p:nvSpPr>
        <p:spPr>
          <a:xfrm>
            <a:off x="7282248" y="4347043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F80CF2D-3572-720E-2F92-50FD50A3BF8F}"/>
              </a:ext>
            </a:extLst>
          </p:cNvPr>
          <p:cNvSpPr txBox="1"/>
          <p:nvPr/>
        </p:nvSpPr>
        <p:spPr>
          <a:xfrm rot="5400000">
            <a:off x="8342463" y="33223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36C082C-EDB6-F398-0A57-C64BA0E2F346}"/>
              </a:ext>
            </a:extLst>
          </p:cNvPr>
          <p:cNvSpPr/>
          <p:nvPr/>
        </p:nvSpPr>
        <p:spPr>
          <a:xfrm>
            <a:off x="9116050" y="2868871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CB906E7A-2EB2-5DDB-106C-D37E432B8772}"/>
              </a:ext>
            </a:extLst>
          </p:cNvPr>
          <p:cNvSpPr/>
          <p:nvPr/>
        </p:nvSpPr>
        <p:spPr>
          <a:xfrm>
            <a:off x="9113580" y="312649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38DA1FFF-B4EB-6DC6-34B1-9A6E17455ACB}"/>
              </a:ext>
            </a:extLst>
          </p:cNvPr>
          <p:cNvSpPr/>
          <p:nvPr/>
        </p:nvSpPr>
        <p:spPr>
          <a:xfrm>
            <a:off x="9120325" y="36057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CD54A1D-AF25-3D49-A1DE-D6B062D7B453}"/>
              </a:ext>
            </a:extLst>
          </p:cNvPr>
          <p:cNvSpPr/>
          <p:nvPr/>
        </p:nvSpPr>
        <p:spPr>
          <a:xfrm>
            <a:off x="9121560" y="3853482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F05FF69-0487-1B20-0B62-3A8D195B8823}"/>
              </a:ext>
            </a:extLst>
          </p:cNvPr>
          <p:cNvSpPr txBox="1"/>
          <p:nvPr/>
        </p:nvSpPr>
        <p:spPr>
          <a:xfrm>
            <a:off x="8264444" y="219771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B53E8030-C028-9417-9944-FBA4ACC36A82}"/>
              </a:ext>
            </a:extLst>
          </p:cNvPr>
          <p:cNvCxnSpPr>
            <a:cxnSpLocks/>
          </p:cNvCxnSpPr>
          <p:nvPr/>
        </p:nvCxnSpPr>
        <p:spPr>
          <a:xfrm>
            <a:off x="9460859" y="345456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44AF1AA-B010-AAB9-5CE3-9787E0C99C7A}"/>
              </a:ext>
            </a:extLst>
          </p:cNvPr>
          <p:cNvSpPr txBox="1"/>
          <p:nvPr/>
        </p:nvSpPr>
        <p:spPr>
          <a:xfrm>
            <a:off x="9071539" y="311761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03A3D1F-67E0-3218-F362-A61DD6F87D3D}"/>
              </a:ext>
            </a:extLst>
          </p:cNvPr>
          <p:cNvCxnSpPr>
            <a:cxnSpLocks/>
          </p:cNvCxnSpPr>
          <p:nvPr/>
        </p:nvCxnSpPr>
        <p:spPr>
          <a:xfrm>
            <a:off x="3108661" y="3387395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555230F6-8658-6156-64C8-564B9B1AF45D}"/>
              </a:ext>
            </a:extLst>
          </p:cNvPr>
          <p:cNvCxnSpPr>
            <a:cxnSpLocks/>
          </p:cNvCxnSpPr>
          <p:nvPr/>
        </p:nvCxnSpPr>
        <p:spPr>
          <a:xfrm>
            <a:off x="4249357" y="3387394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CBEBBB91-15F5-6191-CFDC-36DF043FEAC0}"/>
              </a:ext>
            </a:extLst>
          </p:cNvPr>
          <p:cNvSpPr/>
          <p:nvPr/>
        </p:nvSpPr>
        <p:spPr>
          <a:xfrm rot="16200000">
            <a:off x="4012875" y="3203229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9FF7884-3934-EE7E-17F5-4845F9B0BCF8}"/>
              </a:ext>
            </a:extLst>
          </p:cNvPr>
          <p:cNvSpPr/>
          <p:nvPr/>
        </p:nvSpPr>
        <p:spPr>
          <a:xfrm rot="16200000">
            <a:off x="4414584" y="320322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A0B6B9B-A9E4-1288-A10B-BDAC81C27114}"/>
              </a:ext>
            </a:extLst>
          </p:cNvPr>
          <p:cNvCxnSpPr>
            <a:cxnSpLocks/>
          </p:cNvCxnSpPr>
          <p:nvPr/>
        </p:nvCxnSpPr>
        <p:spPr>
          <a:xfrm>
            <a:off x="5381149" y="3387394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601BB870-3538-E594-6BFD-743C4846083F}"/>
              </a:ext>
            </a:extLst>
          </p:cNvPr>
          <p:cNvCxnSpPr>
            <a:cxnSpLocks/>
          </p:cNvCxnSpPr>
          <p:nvPr/>
        </p:nvCxnSpPr>
        <p:spPr>
          <a:xfrm>
            <a:off x="6844840" y="3387116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DBCA6A-577C-2729-EC22-6186A2704AE4}"/>
              </a:ext>
            </a:extLst>
          </p:cNvPr>
          <p:cNvSpPr txBox="1"/>
          <p:nvPr/>
        </p:nvSpPr>
        <p:spPr>
          <a:xfrm>
            <a:off x="6427034" y="305326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42B6DDA-0EDC-9335-BB93-777E1D12B550}"/>
              </a:ext>
            </a:extLst>
          </p:cNvPr>
          <p:cNvSpPr txBox="1"/>
          <p:nvPr/>
        </p:nvSpPr>
        <p:spPr>
          <a:xfrm>
            <a:off x="4958521" y="2371453"/>
            <a:ext cx="527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zh-TW" altLang="en-US" sz="6000" dirty="0"/>
              <a:t>🪝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27BDDA1-EC1A-14D2-C6F5-0C8FB98367A7}"/>
              </a:ext>
            </a:extLst>
          </p:cNvPr>
          <p:cNvSpPr txBox="1"/>
          <p:nvPr/>
        </p:nvSpPr>
        <p:spPr>
          <a:xfrm>
            <a:off x="3099874" y="316949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5EFF279-5F4C-57AB-B69D-B7CDBF3CEDD9}"/>
              </a:ext>
            </a:extLst>
          </p:cNvPr>
          <p:cNvSpPr txBox="1"/>
          <p:nvPr/>
        </p:nvSpPr>
        <p:spPr>
          <a:xfrm>
            <a:off x="10239027" y="327659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43C9572-8259-6ED8-D6A0-6F44DAAB0ED5}"/>
              </a:ext>
            </a:extLst>
          </p:cNvPr>
          <p:cNvSpPr txBox="1"/>
          <p:nvPr/>
        </p:nvSpPr>
        <p:spPr>
          <a:xfrm>
            <a:off x="4910683" y="1955717"/>
            <a:ext cx="105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hook</a:t>
            </a:r>
            <a:endParaRPr lang="zh-TW" altLang="en-US" b="1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18E1D16-F639-0E2B-E5D7-D3BE6A3328CD}"/>
              </a:ext>
            </a:extLst>
          </p:cNvPr>
          <p:cNvSpPr txBox="1"/>
          <p:nvPr/>
        </p:nvSpPr>
        <p:spPr>
          <a:xfrm>
            <a:off x="4232319" y="5035549"/>
            <a:ext cx="2268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000" dirty="0" err="1"/>
              <a:t>features_maps</a:t>
            </a:r>
            <a:r>
              <a:rPr kumimoji="1" lang="en" altLang="zh-TW" sz="2000" dirty="0"/>
              <a:t> = []</a:t>
            </a:r>
          </a:p>
          <a:p>
            <a:pPr algn="r"/>
            <a:r>
              <a:rPr kumimoji="1" lang="en" altLang="zh-TW" sz="2000" dirty="0"/>
              <a:t>👛</a:t>
            </a:r>
            <a:endParaRPr kumimoji="1" lang="zh-TW" altLang="en-US" sz="2000" dirty="0"/>
          </a:p>
        </p:txBody>
      </p:sp>
      <p:sp>
        <p:nvSpPr>
          <p:cNvPr id="66" name="向右箭號 65">
            <a:extLst>
              <a:ext uri="{FF2B5EF4-FFF2-40B4-BE49-F238E27FC236}">
                <a16:creationId xmlns:a16="http://schemas.microsoft.com/office/drawing/2014/main" id="{85AD79FE-FAF6-4106-49F4-5D57AA4F3F02}"/>
              </a:ext>
            </a:extLst>
          </p:cNvPr>
          <p:cNvSpPr/>
          <p:nvPr/>
        </p:nvSpPr>
        <p:spPr>
          <a:xfrm>
            <a:off x="1079953" y="5771483"/>
            <a:ext cx="10363200" cy="342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86A6DBB2-F45A-7CF8-22C6-EF2970C8425E}"/>
              </a:ext>
            </a:extLst>
          </p:cNvPr>
          <p:cNvCxnSpPr>
            <a:cxnSpLocks/>
          </p:cNvCxnSpPr>
          <p:nvPr/>
        </p:nvCxnSpPr>
        <p:spPr>
          <a:xfrm>
            <a:off x="6261553" y="3993957"/>
            <a:ext cx="0" cy="102361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59B8BD5-5188-25C3-C729-53197ADEE0C0}"/>
              </a:ext>
            </a:extLst>
          </p:cNvPr>
          <p:cNvSpPr txBox="1"/>
          <p:nvPr/>
        </p:nvSpPr>
        <p:spPr>
          <a:xfrm>
            <a:off x="1810589" y="6438122"/>
            <a:ext cx="857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</a:t>
            </a:r>
            <a:r>
              <a:rPr kumimoji="1" lang="en" altLang="zh-TW" sz="1400" dirty="0" err="1"/>
              <a:t>torch.nn.Module.html#torch.nn.Module.register_forward_hook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349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1" grpId="0"/>
      <p:bldP spid="54" grpId="0" animBg="1"/>
      <p:bldP spid="55" grpId="0" animBg="1"/>
      <p:bldP spid="58" grpId="0"/>
      <p:bldP spid="61" grpId="0"/>
      <p:bldP spid="62" grpId="0"/>
      <p:bldP spid="65" grpId="0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E4885-F3BD-51B9-B9BE-A85881EF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Visualizing Feature Maps</a:t>
            </a:r>
            <a:r>
              <a:rPr kumimoji="1" lang="zh-TW" altLang="en-US" dirty="0"/>
              <a:t> </a:t>
            </a:r>
            <a:r>
              <a:rPr kumimoji="1" lang="en-US" altLang="zh-TW" dirty="0"/>
              <a:t>in a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5DA0EF-E177-F39F-C762-65532644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73A0FC-701F-5F2F-51A1-86E7FCA5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82" y="2296118"/>
            <a:ext cx="3818711" cy="38795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ADD00E-F105-DA78-95E8-4B1EAA3E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95" y="2296118"/>
            <a:ext cx="3818710" cy="38628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F3E65BF-6BD0-239E-4F16-C3AAFA3770A9}"/>
              </a:ext>
            </a:extLst>
          </p:cNvPr>
          <p:cNvSpPr txBox="1"/>
          <p:nvPr/>
        </p:nvSpPr>
        <p:spPr>
          <a:xfrm>
            <a:off x="1173812" y="6444233"/>
            <a:ext cx="10048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</a:t>
            </a:r>
            <a:r>
              <a:rPr kumimoji="1" lang="en" altLang="zh-TW" sz="1400" dirty="0" err="1"/>
              <a:t>Yosinski</a:t>
            </a:r>
            <a:r>
              <a:rPr kumimoji="1" lang="en" altLang="zh-TW" sz="1400" dirty="0"/>
              <a:t>, Jason, et al. “Understanding neural networks through deep visualization.” 2015 </a:t>
            </a:r>
            <a:r>
              <a:rPr kumimoji="1" lang="en-US" altLang="zh-TW" sz="1400" dirty="0"/>
              <a:t>ICML Deep Learning Workshop.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11741B-66C3-CCA9-5C0B-8A6522175414}"/>
              </a:ext>
            </a:extLst>
          </p:cNvPr>
          <p:cNvSpPr txBox="1"/>
          <p:nvPr/>
        </p:nvSpPr>
        <p:spPr>
          <a:xfrm>
            <a:off x="653143" y="1681617"/>
            <a:ext cx="90467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151</a:t>
            </a:r>
            <a:r>
              <a:rPr kumimoji="1" lang="en-US" altLang="zh-TW" sz="2000" baseline="30000" dirty="0">
                <a:ea typeface="Microsoft JhengHei" panose="020B0604030504040204" pitchFamily="34" charset="-120"/>
              </a:rPr>
              <a:t>st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channel on the conv5 layer of a deep neural network trained on ImageNet</a:t>
            </a:r>
          </a:p>
        </p:txBody>
      </p:sp>
    </p:spTree>
    <p:extLst>
      <p:ext uri="{BB962C8B-B14F-4D97-AF65-F5344CB8AC3E}">
        <p14:creationId xmlns:p14="http://schemas.microsoft.com/office/powerpoint/2010/main" val="383975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F1203-680D-99C3-E558-FB633199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with SHAP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54CC82-C496-A950-0E7B-452390F4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 descr="一張含有 文字, 鳥類, 野生動物 的圖片&#10;&#10;AI 產生的內容可能不正確。">
            <a:extLst>
              <a:ext uri="{FF2B5EF4-FFF2-40B4-BE49-F238E27FC236}">
                <a16:creationId xmlns:a16="http://schemas.microsoft.com/office/drawing/2014/main" id="{B67DF1CC-9D98-1D8F-13C1-21E53105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9" y="1748946"/>
            <a:ext cx="6554781" cy="510905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FBB51F9-20A2-A34C-6757-BFC54507FCF7}"/>
              </a:ext>
            </a:extLst>
          </p:cNvPr>
          <p:cNvSpPr txBox="1"/>
          <p:nvPr/>
        </p:nvSpPr>
        <p:spPr>
          <a:xfrm>
            <a:off x="7255803" y="1489490"/>
            <a:ext cx="107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鷸科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4D88BD-D249-D5FE-F82F-B4B64E9ECF44}"/>
              </a:ext>
            </a:extLst>
          </p:cNvPr>
          <p:cNvSpPr txBox="1"/>
          <p:nvPr/>
        </p:nvSpPr>
        <p:spPr>
          <a:xfrm>
            <a:off x="4663943" y="148949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半蹼鷸屬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7FD35FA-C033-97CF-ADE1-7A2510D3327B}"/>
              </a:ext>
            </a:extLst>
          </p:cNvPr>
          <p:cNvSpPr txBox="1"/>
          <p:nvPr/>
        </p:nvSpPr>
        <p:spPr>
          <a:xfrm>
            <a:off x="4529176" y="552314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狐獴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0C4642-1055-660C-F3C2-73A67E26AF13}"/>
              </a:ext>
            </a:extLst>
          </p:cNvPr>
          <p:cNvSpPr txBox="1"/>
          <p:nvPr/>
        </p:nvSpPr>
        <p:spPr>
          <a:xfrm>
            <a:off x="7255803" y="552314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獴科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8E329C-0DA8-1616-BB80-696F6CA7E2FF}"/>
              </a:ext>
            </a:extLst>
          </p:cNvPr>
          <p:cNvSpPr txBox="1"/>
          <p:nvPr/>
        </p:nvSpPr>
        <p:spPr>
          <a:xfrm>
            <a:off x="8455590" y="1549102"/>
            <a:ext cx="32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Figure source: 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shap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shap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98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FBF7E-E745-1FFA-9009-7F88C3F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模型的可解釋性與效能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881EA-8FBF-7308-54D1-F034CCB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F88BB4-B3F9-A52F-BE15-A90BFB2DFAD0}"/>
              </a:ext>
            </a:extLst>
          </p:cNvPr>
          <p:cNvSpPr txBox="1"/>
          <p:nvPr/>
        </p:nvSpPr>
        <p:spPr>
          <a:xfrm>
            <a:off x="8235972" y="6136457"/>
            <a:ext cx="32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</a:t>
            </a:r>
          </a:p>
          <a:p>
            <a:r>
              <a:rPr kumimoji="1" lang="en" altLang="zh-TW" sz="1200" dirty="0"/>
              <a:t>https://9gag.com/gag/aOYA1mE?ref=</a:t>
            </a:r>
            <a:r>
              <a:rPr kumimoji="1" lang="en" altLang="zh-TW" sz="1200" dirty="0" err="1"/>
              <a:t>pn.mw</a:t>
            </a:r>
            <a:endParaRPr kumimoji="1" lang="zh-TW" altLang="en-US" sz="1200" dirty="0"/>
          </a:p>
        </p:txBody>
      </p:sp>
      <p:pic>
        <p:nvPicPr>
          <p:cNvPr id="1028" name="Picture 4" descr="#define ai if">
            <a:extLst>
              <a:ext uri="{FF2B5EF4-FFF2-40B4-BE49-F238E27FC236}">
                <a16:creationId xmlns:a16="http://schemas.microsoft.com/office/drawing/2014/main" id="{58530859-FBBD-C1D9-8681-34CEB3C5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795" y="1804847"/>
            <a:ext cx="3060637" cy="40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E06F7E-09BB-AB6C-B187-8B8F760C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787703"/>
            <a:ext cx="6579094" cy="43491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90DA7D0-5DDE-5B8F-04C7-4DB77B5130D9}"/>
              </a:ext>
            </a:extLst>
          </p:cNvPr>
          <p:cNvSpPr txBox="1"/>
          <p:nvPr/>
        </p:nvSpPr>
        <p:spPr>
          <a:xfrm>
            <a:off x="1476861" y="6211669"/>
            <a:ext cx="557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</a:t>
            </a:r>
            <a:r>
              <a:rPr kumimoji="1" lang="en" altLang="zh-TW" sz="1200" dirty="0" err="1"/>
              <a:t>Morocho-Cayamcela</a:t>
            </a:r>
            <a:r>
              <a:rPr kumimoji="1" lang="en" altLang="zh-TW" sz="1200" dirty="0"/>
              <a:t>, Manuel Eugenio, </a:t>
            </a:r>
            <a:r>
              <a:rPr kumimoji="1" lang="en" altLang="zh-TW" sz="1200" dirty="0" err="1"/>
              <a:t>Haeyoung</a:t>
            </a:r>
            <a:r>
              <a:rPr kumimoji="1" lang="en" altLang="zh-TW" sz="1200" dirty="0"/>
              <a:t> Lee, and </a:t>
            </a:r>
            <a:r>
              <a:rPr kumimoji="1" lang="en" altLang="zh-TW" sz="1200" dirty="0" err="1"/>
              <a:t>Wansu</a:t>
            </a:r>
            <a:r>
              <a:rPr kumimoji="1" lang="en" altLang="zh-TW" sz="1200" dirty="0"/>
              <a:t> Lim. "Machine learning for 5G/B5G mobile and wireless communications: Potential, limitations, and future directions." IEEE access 7 (2019): 137184-137206.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21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FC3A-B79F-6897-60CD-127C669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is Explainable AI important?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B2E6A3-54B4-1595-4151-34AA73DD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586B9E-662C-0D25-A5CF-7D94CD8D9E81}"/>
              </a:ext>
            </a:extLst>
          </p:cNvPr>
          <p:cNvSpPr txBox="1"/>
          <p:nvPr/>
        </p:nvSpPr>
        <p:spPr>
          <a:xfrm>
            <a:off x="636815" y="1857538"/>
            <a:ext cx="10918370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確認機器學習模型的判斷合理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建立信任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使用者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政府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改進機器學習模型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從模型輸出找出改進的策略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58BD99-3497-AC88-61AB-0A3DA229EDB8}"/>
              </a:ext>
            </a:extLst>
          </p:cNvPr>
          <p:cNvSpPr txBox="1"/>
          <p:nvPr/>
        </p:nvSpPr>
        <p:spPr>
          <a:xfrm>
            <a:off x="3567684" y="6411353"/>
            <a:ext cx="505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www.ibm.com</a:t>
            </a:r>
            <a:r>
              <a:rPr kumimoji="1" lang="en" altLang="zh-TW" dirty="0"/>
              <a:t>/think/topics/explainable-ai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09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999F-9C49-CA55-B791-A154613F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51C2C78-3B9F-C14E-E1C5-5CCEFA5B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7200" dirty="0"/>
              <a:t>Convolutional Neural Networks (Recap)</a:t>
            </a:r>
            <a:endParaRPr lang="zh-TW" altLang="en-US" sz="72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E47095D-8903-F072-63F2-0693AC28F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1B7917-0368-D349-CDB4-ECEB2D18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7222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12666</TotalTime>
  <Words>2448</Words>
  <Application>Microsoft Macintosh PowerPoint</Application>
  <PresentationFormat>寬螢幕</PresentationFormat>
  <Paragraphs>730</Paragraphs>
  <Slides>43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51" baseType="lpstr">
      <vt:lpstr>.SF NS</vt:lpstr>
      <vt:lpstr>Microsoft JhengHei</vt:lpstr>
      <vt:lpstr>Arial</vt:lpstr>
      <vt:lpstr>Calibri</vt:lpstr>
      <vt:lpstr>Calibri Light</vt:lpstr>
      <vt:lpstr>Cambria Math</vt:lpstr>
      <vt:lpstr>Courier New</vt:lpstr>
      <vt:lpstr>回顧</vt:lpstr>
      <vt:lpstr>深度學習 Deep Learning</vt:lpstr>
      <vt:lpstr>Outline</vt:lpstr>
      <vt:lpstr>Prediction of a Machine Learning Model</vt:lpstr>
      <vt:lpstr>Example: Classification</vt:lpstr>
      <vt:lpstr>Visualizing Feature Maps in a CNN</vt:lpstr>
      <vt:lpstr>Example with SHAP</vt:lpstr>
      <vt:lpstr>模型的可解釋性與效能</vt:lpstr>
      <vt:lpstr>Why is Explainable AI important?</vt:lpstr>
      <vt:lpstr>Convolutional Neural Networks (Recap)</vt:lpstr>
      <vt:lpstr>[Recap] The whole Process of a CNN</vt:lpstr>
      <vt:lpstr>[Recap] Convolutions (stride = 1)</vt:lpstr>
      <vt:lpstr>[Recap] Convolutions (stride = 1)</vt:lpstr>
      <vt:lpstr>[Recep] 2x2 Pooling (example of Max Pooling)</vt:lpstr>
      <vt:lpstr>[Recep] 2x2 Pooling (example of Average Pooling)</vt:lpstr>
      <vt:lpstr>[Recap] Convolutional Neural Networks (CNN)</vt:lpstr>
      <vt:lpstr>[Recap] FC layer 參數量</vt:lpstr>
      <vt:lpstr>Global Average Pooling (GAP)</vt:lpstr>
      <vt:lpstr>CNN with Global Average Pooling (GAP)</vt:lpstr>
      <vt:lpstr>加入 GAP 後參數量下降</vt:lpstr>
      <vt:lpstr>加入 GAP 後 Testing Error 下降</vt:lpstr>
      <vt:lpstr>ResNet 架構</vt:lpstr>
      <vt:lpstr>Class-activation Map (CAM)</vt:lpstr>
      <vt:lpstr>[Recap] Convolutional Neural Networks (CNN)</vt:lpstr>
      <vt:lpstr>Class-activation Map (CAM)</vt:lpstr>
      <vt:lpstr>Why Global “Average” Pooling?</vt:lpstr>
      <vt:lpstr>CAM 的問題</vt:lpstr>
      <vt:lpstr>Grad-CAM (1)</vt:lpstr>
      <vt:lpstr>Grad-CAM (2)</vt:lpstr>
      <vt:lpstr>為什麼要使用梯度？</vt:lpstr>
      <vt:lpstr>Automatic Evaluations</vt:lpstr>
      <vt:lpstr>Example: Medical Image Classification</vt:lpstr>
      <vt:lpstr>Example: VQA (Visual Question Answering)</vt:lpstr>
      <vt:lpstr>重要論文</vt:lpstr>
      <vt:lpstr>延伸主題</vt:lpstr>
      <vt:lpstr>FC layers 會大量增加參數</vt:lpstr>
      <vt:lpstr>完全沒有採用 FC layers 的模型 (論文)</vt:lpstr>
      <vt:lpstr>Channels 數目調整</vt:lpstr>
      <vt:lpstr>1 x 1 Convolution</vt:lpstr>
      <vt:lpstr>CNN with Global Average Pooling (GAP)</vt:lpstr>
      <vt:lpstr>PyTorch</vt:lpstr>
      <vt:lpstr>Class-activation Map (CAM)</vt:lpstr>
      <vt:lpstr>register_forward_hook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2028</cp:revision>
  <dcterms:created xsi:type="dcterms:W3CDTF">2025-02-06T07:16:08Z</dcterms:created>
  <dcterms:modified xsi:type="dcterms:W3CDTF">2025-05-18T17:54:01Z</dcterms:modified>
</cp:coreProperties>
</file>